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2192000" cy="6858000"/>
  <p:notesSz cx="6858000" cy="9144000"/>
  <p:embeddedFontLst>
    <p:embeddedFont>
      <p:font typeface="Quintessential" panose="020B0604020202020204" charset="0"/>
      <p:regular r:id="rId53"/>
    </p:embeddedFont>
    <p:embeddedFont>
      <p:font typeface="Stardos Stencil" panose="020B0604020202020204" charset="0"/>
      <p:regular r:id="rId54"/>
      <p:bold r:id="rId55"/>
    </p:embeddedFont>
    <p:embeddedFont>
      <p:font typeface="Libre Baskerville" panose="020B0604020202020204" charset="0"/>
      <p:regular r:id="rId56"/>
      <p:bold r:id="rId57"/>
      <p:italic r:id="rId58"/>
    </p:embeddedFont>
    <p:embeddedFont>
      <p:font typeface="Quattrocento Sans" panose="020B0604020202020204" charset="0"/>
      <p:regular r:id="rId59"/>
      <p:bold r:id="rId60"/>
      <p:italic r:id="rId61"/>
      <p:boldItalic r:id="rId62"/>
    </p:embeddedFont>
    <p:embeddedFont>
      <p:font typeface="Calibri" panose="020F0502020204030204" pitchFamily="34" charset="0"/>
      <p:regular r:id="rId63"/>
      <p:bold r:id="rId64"/>
      <p:italic r:id="rId65"/>
      <p:boldItalic r:id="rId66"/>
    </p:embeddedFont>
    <p:embeddedFont>
      <p:font typeface="Batang" panose="02030600000101010101" pitchFamily="18" charset="-127"/>
      <p:regular r:id="rId67"/>
    </p:embeddedFont>
    <p:embeddedFont>
      <p:font typeface="Corben" panose="020B0604020202020204" charset="0"/>
      <p:bold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1B8C10B-6231-4E18-A71E-6830936096EF}">
  <a:tblStyle styleId="{91B8C10B-6231-4E18-A71E-6830936096EF}" styleName="Table_0">
    <a:wholeTbl>
      <a:tcTxStyle b="off" i="off">
        <a:font>
          <a:latin typeface="Calibri"/>
          <a:ea typeface="Calibri"/>
          <a:cs typeface="Calibri"/>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20000"/>
            </a:schemeClr>
          </a:solidFill>
        </a:fill>
      </a:tcStyle>
    </a:band1H>
    <a:band2H>
      <a:tcTxStyle/>
      <a:tcStyle>
        <a:tcBdr/>
      </a:tcStyle>
    </a:band2H>
    <a:band1V>
      <a:tcTxStyle/>
      <a:tcStyle>
        <a:tcBdr/>
        <a:fill>
          <a:solidFill>
            <a:schemeClr val="accent6">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6"/>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6"/>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BADA13C7-54C4-433D-9D6E-44B929201468}" styleName="Table_1">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6E6E6"/>
          </a:solidFill>
        </a:fill>
      </a:tcStyle>
    </a:band1H>
    <a:band2H>
      <a:tcTxStyle/>
      <a:tcStyle>
        <a:tcBdr/>
      </a:tcStyle>
    </a:band2H>
    <a:band1V>
      <a:tcTxStyle/>
      <a:tcStyle>
        <a:tcBdr/>
        <a:fill>
          <a:solidFill>
            <a:srgbClr val="E6E6E6"/>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dk1"/>
          </a:solidFill>
        </a:fill>
      </a:tcStyle>
    </a:firstRow>
    <a:neCell>
      <a:tcTxStyle/>
      <a:tcStyle>
        <a:tcBdr/>
      </a:tcStyle>
    </a:neCell>
    <a:nwCell>
      <a:tcTxStyle/>
      <a:tcStyle>
        <a:tcBdr/>
      </a:tcStyle>
    </a:nwCell>
  </a:tblStyle>
  <a:tblStyle styleId="{CCE6D422-1D03-4AE8-B9DC-BFA917D4818D}"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25400" cap="flat" cmpd="sng">
              <a:solidFill>
                <a:schemeClr val="dk1"/>
              </a:solidFill>
              <a:prstDash val="solid"/>
              <a:round/>
              <a:headEnd type="none" w="sm" len="sm"/>
              <a:tailEnd type="none" w="sm" len="sm"/>
            </a:ln>
          </a:top>
          <a:bottom>
            <a:ln w="254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6E6E6"/>
          </a:solidFill>
        </a:fill>
      </a:tcStyle>
    </a:band1H>
    <a:band2H>
      <a:tcTxStyle/>
      <a:tcStyle>
        <a:tcBdr/>
      </a:tcStyle>
    </a:band2H>
    <a:band1V>
      <a:tcTxStyle/>
      <a:tcStyle>
        <a:tcBdr/>
        <a:fill>
          <a:solidFill>
            <a:srgbClr val="E6E6E6"/>
          </a:solidFill>
        </a:fill>
      </a:tcStyle>
    </a:band1V>
    <a:band2V>
      <a:tcTxStyle/>
      <a:tcStyle>
        <a:tcBdr/>
      </a:tcStyle>
    </a:band2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b="on" i="off">
        <a:font>
          <a:latin typeface="Calibri"/>
          <a:ea typeface="Calibri"/>
          <a:cs typeface="Calibri"/>
        </a:font>
        <a:schemeClr val="dk1"/>
      </a:tcTxStyle>
      <a:tcStyle>
        <a:tcBdr/>
      </a:tcStyle>
    </a:seCell>
    <a:swCell>
      <a:tcTxStyle b="on" i="off">
        <a:font>
          <a:latin typeface="Calibri"/>
          <a:ea typeface="Calibri"/>
          <a:cs typeface="Calibri"/>
        </a:font>
        <a:schemeClr val="dk1"/>
      </a:tcTxStyle>
      <a:tcStyle>
        <a:tcBdr/>
      </a:tcStyle>
    </a:swCell>
    <a:firstRow>
      <a:tcTxStyle b="on" i="off">
        <a:font>
          <a:latin typeface="Calibri"/>
          <a:ea typeface="Calibri"/>
          <a:cs typeface="Calibri"/>
        </a:font>
        <a:schemeClr val="lt1"/>
      </a:tcTxStyle>
      <a:tcStyle>
        <a:tcBdr>
          <a:bottom>
            <a:ln w="25400" cap="flat" cmpd="sng">
              <a:solidFill>
                <a:schemeClr val="dk1"/>
              </a:solidFill>
              <a:prstDash val="solid"/>
              <a:round/>
              <a:headEnd type="none" w="sm" len="sm"/>
              <a:tailEnd type="none" w="sm" len="sm"/>
            </a:ln>
          </a:bottom>
        </a:tcBdr>
        <a:fill>
          <a:solidFill>
            <a:schemeClr val="accent5"/>
          </a:solidFill>
        </a:fill>
      </a:tcStyle>
    </a:firstRow>
    <a:neCell>
      <a:tcTxStyle/>
      <a:tcStyle>
        <a:tcBdr/>
      </a:tcStyle>
    </a:neCell>
    <a:nwCell>
      <a:tcTxStyle/>
      <a:tcStyle>
        <a:tcBdr/>
      </a:tcStyle>
    </a:nwCell>
  </a:tblStyle>
  <a:tblStyle styleId="{74929CAD-57C5-4D1D-9032-590A313D9DC8}" styleName="Table_3">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25400" cap="flat" cmpd="sng">
              <a:solidFill>
                <a:schemeClr val="dk1"/>
              </a:solidFill>
              <a:prstDash val="solid"/>
              <a:round/>
              <a:headEnd type="none" w="sm" len="sm"/>
              <a:tailEnd type="none" w="sm" len="sm"/>
            </a:ln>
          </a:top>
          <a:bottom>
            <a:ln w="254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6E6E6"/>
          </a:solidFill>
        </a:fill>
      </a:tcStyle>
    </a:band1H>
    <a:band2H>
      <a:tcTxStyle/>
      <a:tcStyle>
        <a:tcBdr/>
      </a:tcStyle>
    </a:band2H>
    <a:band1V>
      <a:tcTxStyle/>
      <a:tcStyle>
        <a:tcBdr/>
        <a:fill>
          <a:solidFill>
            <a:srgbClr val="E6E6E6"/>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b="on" i="off">
        <a:font>
          <a:latin typeface="Calibri"/>
          <a:ea typeface="Calibri"/>
          <a:cs typeface="Calibri"/>
        </a:font>
        <a:schemeClr val="dk1"/>
      </a:tcTxStyle>
      <a:tcStyle>
        <a:tcBdr/>
      </a:tcStyle>
    </a:seCell>
    <a:swCell>
      <a:tcTxStyle b="on" i="off">
        <a:font>
          <a:latin typeface="Calibri"/>
          <a:ea typeface="Calibri"/>
          <a:cs typeface="Calibri"/>
        </a:font>
        <a:schemeClr val="dk1"/>
      </a:tcTxStyle>
      <a:tcStyle>
        <a:tcBdr/>
      </a:tcStyle>
    </a:swCell>
    <a:firstRow>
      <a:tcTxStyle b="on" i="off">
        <a:font>
          <a:latin typeface="Calibri"/>
          <a:ea typeface="Calibri"/>
          <a:cs typeface="Calibri"/>
        </a:font>
        <a:schemeClr val="lt1"/>
      </a:tcTxStyle>
      <a:tcStyle>
        <a:tcBdr>
          <a:bottom>
            <a:ln w="25400" cap="flat" cmpd="sng">
              <a:solidFill>
                <a:schemeClr val="dk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D1E81155-9B93-4558-8B52-7DB96A56CD06}" styleName="Table_4">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96CE24A-B38F-4371-83A6-51C1E8B52DFF}" styleName="Table_5">
    <a:wholeTbl>
      <a:tcTxStyle b="off" i="off">
        <a:font>
          <a:latin typeface="Calibri"/>
          <a:ea typeface="Calibri"/>
          <a:cs typeface="Calibr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8011049E-8730-4CEF-9480-12A416F5462E}" styleName="Table_6">
    <a:wholeTbl>
      <a:tcTxStyle b="off" i="off">
        <a:font>
          <a:latin typeface="Calibri"/>
          <a:ea typeface="Calibri"/>
          <a:cs typeface="Calibri"/>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FFFFFF">
              <a:alpha val="0"/>
            </a:srgbClr>
          </a:solidFill>
        </a:fill>
      </a:tcStyle>
    </a:wholeTbl>
    <a:band1H>
      <a:tcTxStyle/>
      <a:tcStyle>
        <a:tcBdr/>
        <a:fill>
          <a:solidFill>
            <a:schemeClr val="accent2">
              <a:alpha val="20000"/>
            </a:schemeClr>
          </a:solidFill>
        </a:fill>
      </a:tcStyle>
    </a:band1H>
    <a:band2H>
      <a:tcTxStyle/>
      <a:tcStyle>
        <a:tcBdr/>
      </a:tcStyle>
    </a:band2H>
    <a:band1V>
      <a:tcTxStyle/>
      <a:tcStyle>
        <a:tcBdr/>
        <a:fill>
          <a:solidFill>
            <a:schemeClr val="accent2">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2"/>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A70AA2BA-6CBF-4CED-9F57-6004A93E89A9}" styleName="Table_7">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39182E9-C992-4FB7-A358-1307877844F8}" styleName="Table_8">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fill>
          <a:solidFill>
            <a:schemeClr val="dk1">
              <a:alpha val="20000"/>
            </a:schemeClr>
          </a:solidFill>
        </a:fill>
      </a:tcStyle>
    </a:band1H>
    <a:band2H>
      <a:tcTxStyle/>
      <a:tcStyle>
        <a:tcBdr/>
      </a:tcStyle>
    </a:band2H>
    <a:band1V>
      <a:tcTxStyle/>
      <a:tcStyle>
        <a:tcBdr/>
        <a:fill>
          <a:solidFill>
            <a:schemeClr val="dk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dk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DB080B4D-76A4-44CB-BC2C-D1B1B4D41A14}" styleName="Table_9">
    <a:wholeTbl>
      <a:tcTxStyle b="off" i="off">
        <a:font>
          <a:latin typeface="Calibri"/>
          <a:ea typeface="Calibri"/>
          <a:cs typeface="Calibri"/>
        </a:font>
        <a:schemeClr val="dk1"/>
      </a:tcTxStyle>
      <a:tcStyle>
        <a:tcBdr>
          <a:left>
            <a:ln w="12700" cap="flat" cmpd="sng">
              <a:solidFill>
                <a:schemeClr val="accent5"/>
              </a:solidFill>
              <a:prstDash val="solid"/>
              <a:round/>
              <a:headEnd type="none" w="sm" len="sm"/>
              <a:tailEnd type="none" w="sm" len="sm"/>
            </a:ln>
          </a:left>
          <a:right>
            <a:ln w="12700" cap="flat" cmpd="sng">
              <a:solidFill>
                <a:schemeClr val="accent5"/>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12700" cap="flat" cmpd="sng">
              <a:solidFill>
                <a:schemeClr val="accent5"/>
              </a:solidFill>
              <a:prstDash val="solid"/>
              <a:round/>
              <a:headEnd type="none" w="sm" len="sm"/>
              <a:tailEnd type="none" w="sm" len="sm"/>
            </a:ln>
          </a:insideH>
          <a:insideV>
            <a:ln w="12700" cap="flat" cmpd="sng">
              <a:solidFill>
                <a:schemeClr val="accent5"/>
              </a:solidFill>
              <a:prstDash val="solid"/>
              <a:round/>
              <a:headEnd type="none" w="sm" len="sm"/>
              <a:tailEnd type="none" w="sm" len="sm"/>
            </a:ln>
          </a:insideV>
        </a:tcBdr>
        <a:fill>
          <a:solidFill>
            <a:srgbClr val="FFFFFF">
              <a:alpha val="0"/>
            </a:srgbClr>
          </a:solidFill>
        </a:fill>
      </a:tcStyle>
    </a:wholeTbl>
    <a:band1H>
      <a:tcTxStyle/>
      <a:tcStyle>
        <a:tcBdr/>
        <a:fill>
          <a:solidFill>
            <a:schemeClr val="accent5">
              <a:alpha val="20000"/>
            </a:schemeClr>
          </a:solidFill>
        </a:fill>
      </a:tcStyle>
    </a:band1H>
    <a:band2H>
      <a:tcTxStyle/>
      <a:tcStyle>
        <a:tcBdr/>
      </a:tcStyle>
    </a:band2H>
    <a:band1V>
      <a:tcTxStyle/>
      <a:tcStyle>
        <a:tcBdr/>
        <a:fill>
          <a:solidFill>
            <a:schemeClr val="accent5">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5"/>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70BE2617-5C1B-45D1-91D2-58DFBD374685}" styleName="Table_10">
    <a:wholeTbl>
      <a:tcTxStyle b="off" i="off">
        <a:font>
          <a:latin typeface="Calibri"/>
          <a:ea typeface="Calibri"/>
          <a:cs typeface="Calibri"/>
        </a:font>
        <a:schemeClr val="dk1"/>
      </a:tcTxStyle>
      <a:tcStyle>
        <a:tcBdr>
          <a:left>
            <a:ln w="12700" cap="flat" cmpd="sng">
              <a:solidFill>
                <a:schemeClr val="accent3"/>
              </a:solidFill>
              <a:prstDash val="solid"/>
              <a:round/>
              <a:headEnd type="none" w="sm" len="sm"/>
              <a:tailEnd type="none" w="sm" len="sm"/>
            </a:ln>
          </a:left>
          <a:right>
            <a:ln w="12700" cap="flat" cmpd="sng">
              <a:solidFill>
                <a:schemeClr val="accent3"/>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12700" cap="flat" cmpd="sng">
              <a:solidFill>
                <a:schemeClr val="accent3"/>
              </a:solidFill>
              <a:prstDash val="solid"/>
              <a:round/>
              <a:headEnd type="none" w="sm" len="sm"/>
              <a:tailEnd type="none" w="sm" len="sm"/>
            </a:ln>
          </a:insideH>
          <a:insideV>
            <a:ln w="12700" cap="flat" cmpd="sng">
              <a:solidFill>
                <a:schemeClr val="accent3"/>
              </a:solidFill>
              <a:prstDash val="solid"/>
              <a:round/>
              <a:headEnd type="none" w="sm" len="sm"/>
              <a:tailEnd type="none" w="sm" len="sm"/>
            </a:ln>
          </a:insideV>
        </a:tcBdr>
        <a:fill>
          <a:solidFill>
            <a:srgbClr val="FFFFFF">
              <a:alpha val="0"/>
            </a:srgbClr>
          </a:solidFill>
        </a:fill>
      </a:tcStyle>
    </a:wholeTbl>
    <a:band1H>
      <a:tcTxStyle/>
      <a:tcStyle>
        <a:tcBdr/>
        <a:fill>
          <a:solidFill>
            <a:schemeClr val="accent3">
              <a:alpha val="20000"/>
            </a:schemeClr>
          </a:solidFill>
        </a:fill>
      </a:tcStyle>
    </a:band1H>
    <a:band2H>
      <a:tcTxStyle/>
      <a:tcStyle>
        <a:tcBdr/>
      </a:tcStyle>
    </a:band2H>
    <a:band1V>
      <a:tcTxStyle/>
      <a:tcStyle>
        <a:tcBdr/>
        <a:fill>
          <a:solidFill>
            <a:schemeClr val="accent3">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3"/>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2" y="22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FATIMA2\Desktop\ADMINISTRACI&#210;N%202015-2019\2019\2%20-%20RENDICION%20DE%20CUENTAS%202018\Informe-Gasto-Inversi&#243;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FATIMA2\Desktop\ADMINISTRACI&#210;N%202015-2019\2019\2%20-%20RENDICION%20DE%20CUENTAS%202018\Informe-Gasto-Inversi&#243;n.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008270418016856E-2"/>
          <c:y val="1.5272015030548839E-2"/>
          <c:w val="0.90254565421826638"/>
          <c:h val="0.73402210521961397"/>
        </c:manualLayout>
      </c:layout>
      <c:bar3DChart>
        <c:barDir val="col"/>
        <c:grouping val="clustered"/>
        <c:varyColors val="0"/>
        <c:ser>
          <c:idx val="0"/>
          <c:order val="0"/>
          <c:spPr>
            <a:solidFill>
              <a:schemeClr val="accent6">
                <a:alpha val="88000"/>
              </a:schemeClr>
            </a:solidFill>
            <a:ln>
              <a:solidFill>
                <a:schemeClr val="accent6">
                  <a:lumMod val="50000"/>
                </a:schemeClr>
              </a:solidFill>
            </a:ln>
            <a:effectLst/>
            <a:scene3d>
              <a:camera prst="orthographicFront"/>
              <a:lightRig rig="threePt" dir="t"/>
            </a:scene3d>
            <a:sp3d prstMaterial="flat">
              <a:contourClr>
                <a:schemeClr val="accent6">
                  <a:lumMod val="50000"/>
                </a:schemeClr>
              </a:contourClr>
            </a:sp3d>
          </c:spPr>
          <c:invertIfNegative val="0"/>
          <c:dPt>
            <c:idx val="0"/>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prstMaterial="flat"/>
            </c:spPr>
            <c:extLst xmlns:c16r2="http://schemas.microsoft.com/office/drawing/2015/06/chart">
              <c:ext xmlns:c16="http://schemas.microsoft.com/office/drawing/2014/chart" uri="{C3380CC4-5D6E-409C-BE32-E72D297353CC}">
                <c16:uniqueId val="{00000006-5314-4CAD-B2C5-1433D57D8035}"/>
              </c:ext>
            </c:extLst>
          </c:dPt>
          <c:dPt>
            <c:idx val="1"/>
            <c:invertIfNegative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prstMaterial="flat"/>
            </c:spPr>
            <c:extLst xmlns:c16r2="http://schemas.microsoft.com/office/drawing/2015/06/chart">
              <c:ext xmlns:c16="http://schemas.microsoft.com/office/drawing/2014/chart" uri="{C3380CC4-5D6E-409C-BE32-E72D297353CC}">
                <c16:uniqueId val="{00000001-5314-4CAD-B2C5-1433D57D8035}"/>
              </c:ext>
            </c:extLst>
          </c:dPt>
          <c:dPt>
            <c:idx val="2"/>
            <c:invertIfNegative val="0"/>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prstMaterial="flat"/>
            </c:spPr>
            <c:extLst xmlns:c16r2="http://schemas.microsoft.com/office/drawing/2015/06/chart">
              <c:ext xmlns:c16="http://schemas.microsoft.com/office/drawing/2014/chart" uri="{C3380CC4-5D6E-409C-BE32-E72D297353CC}">
                <c16:uniqueId val="{00000002-5314-4CAD-B2C5-1433D57D8035}"/>
              </c:ext>
            </c:extLst>
          </c:dPt>
          <c:dPt>
            <c:idx val="3"/>
            <c:invertIfNegative val="0"/>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prstMaterial="flat"/>
            </c:spPr>
            <c:extLst xmlns:c16r2="http://schemas.microsoft.com/office/drawing/2015/06/chart">
              <c:ext xmlns:c16="http://schemas.microsoft.com/office/drawing/2014/chart" uri="{C3380CC4-5D6E-409C-BE32-E72D297353CC}">
                <c16:uniqueId val="{00000003-5314-4CAD-B2C5-1433D57D8035}"/>
              </c:ext>
            </c:extLst>
          </c:dPt>
          <c:dPt>
            <c:idx val="4"/>
            <c:invertIfNegative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prstMaterial="flat"/>
            </c:spPr>
            <c:extLst xmlns:c16r2="http://schemas.microsoft.com/office/drawing/2015/06/chart">
              <c:ext xmlns:c16="http://schemas.microsoft.com/office/drawing/2014/chart" uri="{C3380CC4-5D6E-409C-BE32-E72D297353CC}">
                <c16:uniqueId val="{00000004-5314-4CAD-B2C5-1433D57D8035}"/>
              </c:ext>
            </c:extLst>
          </c:dPt>
          <c:dPt>
            <c:idx val="5"/>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prstMaterial="flat"/>
            </c:spPr>
            <c:extLst xmlns:c16r2="http://schemas.microsoft.com/office/drawing/2015/06/chart">
              <c:ext xmlns:c16="http://schemas.microsoft.com/office/drawing/2014/chart" uri="{C3380CC4-5D6E-409C-BE32-E72D297353CC}">
                <c16:uniqueId val="{00000005-5314-4CAD-B2C5-1433D57D8035}"/>
              </c:ext>
            </c:extLst>
          </c:dPt>
          <c:dLbls>
            <c:spPr>
              <a:solidFill>
                <a:schemeClr val="accent6">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anchor="ctr" anchorCtr="1"/>
              <a:lstStyle/>
              <a:p>
                <a:pPr>
                  <a:defRPr sz="1400"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cat>
            <c:strRef>
              <c:f>'[Informe-Gasto-Inversión.xlsx]GASTO DE INVERSIÓN'!$B$165:$B$170</c:f>
              <c:strCache>
                <c:ptCount val="6"/>
                <c:pt idx="0">
                  <c:v>POLITICO INSTITUCIONAL</c:v>
                </c:pt>
                <c:pt idx="1">
                  <c:v>SOCIO CULTURAL</c:v>
                </c:pt>
                <c:pt idx="2">
                  <c:v>ECONOMICO PRODUCTIVO</c:v>
                </c:pt>
                <c:pt idx="3">
                  <c:v>ASENTAMIENTOS HUMANOS</c:v>
                </c:pt>
                <c:pt idx="4">
                  <c:v>INFRAESTRUCTURA COMUNITARIA</c:v>
                </c:pt>
                <c:pt idx="5">
                  <c:v>OTROS GASTOS DE INVERSIÓN</c:v>
                </c:pt>
              </c:strCache>
            </c:strRef>
          </c:cat>
          <c:val>
            <c:numRef>
              <c:f>'[Informe-Gasto-Inversión.xlsx]GASTO DE INVERSIÓN'!$C$165:$C$170</c:f>
              <c:numCache>
                <c:formatCode>_ * #,##0.00_ ;_ * \-#,##0.00_ ;_ * "-"??_ ;_ @_ </c:formatCode>
                <c:ptCount val="6"/>
                <c:pt idx="0">
                  <c:v>30455.16</c:v>
                </c:pt>
                <c:pt idx="1">
                  <c:v>65849.2</c:v>
                </c:pt>
                <c:pt idx="2">
                  <c:v>57836.89</c:v>
                </c:pt>
                <c:pt idx="3">
                  <c:v>10559.17</c:v>
                </c:pt>
                <c:pt idx="4">
                  <c:v>27065.3</c:v>
                </c:pt>
                <c:pt idx="5">
                  <c:v>55646.46</c:v>
                </c:pt>
              </c:numCache>
            </c:numRef>
          </c:val>
          <c:extLst xmlns:c16r2="http://schemas.microsoft.com/office/drawing/2015/06/chart">
            <c:ext xmlns:c16="http://schemas.microsoft.com/office/drawing/2014/chart" uri="{C3380CC4-5D6E-409C-BE32-E72D297353CC}">
              <c16:uniqueId val="{00000000-5314-4CAD-B2C5-1433D57D8035}"/>
            </c:ext>
          </c:extLst>
        </c:ser>
        <c:dLbls>
          <c:showLegendKey val="0"/>
          <c:showVal val="1"/>
          <c:showCatName val="0"/>
          <c:showSerName val="0"/>
          <c:showPercent val="0"/>
          <c:showBubbleSize val="0"/>
        </c:dLbls>
        <c:gapWidth val="84"/>
        <c:gapDepth val="53"/>
        <c:shape val="box"/>
        <c:axId val="253349032"/>
        <c:axId val="253350992"/>
        <c:axId val="0"/>
      </c:bar3DChart>
      <c:catAx>
        <c:axId val="2533490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75000"/>
                  </a:schemeClr>
                </a:solidFill>
                <a:latin typeface="+mn-lt"/>
                <a:ea typeface="+mn-ea"/>
                <a:cs typeface="+mn-cs"/>
              </a:defRPr>
            </a:pPr>
            <a:endParaRPr lang="es-EC"/>
          </a:p>
        </c:txPr>
        <c:crossAx val="253350992"/>
        <c:crosses val="autoZero"/>
        <c:auto val="1"/>
        <c:lblAlgn val="ctr"/>
        <c:lblOffset val="100"/>
        <c:noMultiLvlLbl val="0"/>
      </c:catAx>
      <c:valAx>
        <c:axId val="253350992"/>
        <c:scaling>
          <c:orientation val="minMax"/>
        </c:scaling>
        <c:delete val="1"/>
        <c:axPos val="l"/>
        <c:numFmt formatCode="_ * #,##0.00_ ;_ * \-#,##0.00_ ;_ * &quot;-&quot;??_ ;_ @_ " sourceLinked="1"/>
        <c:majorTickMark val="out"/>
        <c:minorTickMark val="none"/>
        <c:tickLblPos val="nextTo"/>
        <c:crossAx val="253349032"/>
        <c:crosses val="autoZero"/>
        <c:crossBetween val="between"/>
      </c:valAx>
      <c:dTable>
        <c:showHorzBorder val="1"/>
        <c:showVertBorder val="1"/>
        <c:showOutline val="1"/>
        <c:showKeys val="1"/>
        <c:spPr>
          <a:noFill/>
          <a:ln w="9525">
            <a:solidFill>
              <a:schemeClr val="dk1">
                <a:lumMod val="50000"/>
                <a:lumOff val="50000"/>
              </a:schemeClr>
            </a:solidFill>
          </a:ln>
          <a:effectLst/>
        </c:spPr>
        <c:txPr>
          <a:bodyPr rot="0" spcFirstLastPara="1" vertOverflow="ellipsis" vert="horz" wrap="square" anchor="ctr" anchorCtr="1"/>
          <a:lstStyle/>
          <a:p>
            <a:pPr rtl="0">
              <a:defRPr sz="1000" b="0" i="0" u="none" strike="noStrike" kern="1200" baseline="0">
                <a:solidFill>
                  <a:schemeClr val="lt1">
                    <a:lumMod val="75000"/>
                  </a:schemeClr>
                </a:solidFill>
                <a:latin typeface="+mn-lt"/>
                <a:ea typeface="+mn-ea"/>
                <a:cs typeface="+mn-cs"/>
              </a:defRPr>
            </a:pPr>
            <a:endParaRPr lang="es-EC"/>
          </a:p>
        </c:txPr>
      </c:dTable>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dk1">
        <a:lumMod val="75000"/>
        <a:lumOff val="25000"/>
      </a:schemeClr>
    </a:solidFill>
    <a:ln w="6350" cap="flat" cmpd="sng" algn="ctr">
      <a:solidFill>
        <a:schemeClr val="dk1">
          <a:tint val="75000"/>
        </a:schemeClr>
      </a:solidFill>
      <a:round/>
    </a:ln>
    <a:effectLst/>
  </c:spPr>
  <c:txPr>
    <a:bodyPr/>
    <a:lstStyle/>
    <a:p>
      <a:pPr>
        <a:defRPr sz="1400"/>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012214637077773"/>
          <c:y val="9.6793792612820409E-2"/>
          <c:w val="0.29910609616465861"/>
          <c:h val="0.80641241477435921"/>
        </c:manualLayout>
      </c:layout>
      <c:pieChart>
        <c:varyColors val="1"/>
        <c:ser>
          <c:idx val="0"/>
          <c:order val="0"/>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2"/>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3"/>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4"/>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5"/>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EC"/>
              </a:p>
            </c:txP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xmlns:c16r2="http://schemas.microsoft.com/office/drawing/2015/06/chart">
              <c:ext xmlns:c15="http://schemas.microsoft.com/office/drawing/2012/chart" uri="{CE6537A1-D6FC-4f65-9D91-7224C49458BB}">
                <c15:layout/>
              </c:ext>
            </c:extLst>
          </c:dLbls>
          <c:cat>
            <c:strRef>
              <c:f>'[Informe-Gasto-Inversión.xlsx]GASTO DE INVERSIÓN'!$B$165:$B$170</c:f>
              <c:strCache>
                <c:ptCount val="6"/>
                <c:pt idx="0">
                  <c:v>POLITICO INSTITUCIONAL</c:v>
                </c:pt>
                <c:pt idx="1">
                  <c:v>SOCIO CULTURAL</c:v>
                </c:pt>
                <c:pt idx="2">
                  <c:v>ECONOMICO PRODUCTIVO</c:v>
                </c:pt>
                <c:pt idx="3">
                  <c:v>ASENTAMIENTOS HUMANOS</c:v>
                </c:pt>
                <c:pt idx="4">
                  <c:v>INFRAESTRUCTURA COMUNITARIA</c:v>
                </c:pt>
                <c:pt idx="5">
                  <c:v>OTROS GASTOS DE INVERSIÓN</c:v>
                </c:pt>
              </c:strCache>
            </c:strRef>
          </c:cat>
          <c:val>
            <c:numRef>
              <c:f>'[Informe-Gasto-Inversión.xlsx]GASTO DE INVERSIÓN'!$C$165:$C$170</c:f>
              <c:numCache>
                <c:formatCode>_ * #,##0.00_ ;_ * \-#,##0.00_ ;_ * "-"??_ ;_ @_ </c:formatCode>
                <c:ptCount val="6"/>
                <c:pt idx="0">
                  <c:v>30455.16</c:v>
                </c:pt>
                <c:pt idx="1">
                  <c:v>65849.2</c:v>
                </c:pt>
                <c:pt idx="2">
                  <c:v>57836.89</c:v>
                </c:pt>
                <c:pt idx="3">
                  <c:v>10559.17</c:v>
                </c:pt>
                <c:pt idx="4">
                  <c:v>27065.3</c:v>
                </c:pt>
                <c:pt idx="5">
                  <c:v>55646.46</c:v>
                </c:pt>
              </c:numCache>
            </c:numRef>
          </c:val>
          <c:extLst xmlns:c16r2="http://schemas.microsoft.com/office/drawing/2015/06/chart">
            <c:ext xmlns:c16="http://schemas.microsoft.com/office/drawing/2014/chart" uri="{C3380CC4-5D6E-409C-BE32-E72D297353CC}">
              <c16:uniqueId val="{00000000-C3D6-4210-82D7-EF7F599BCD1B}"/>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7977250636795508"/>
          <c:y val="0.12642067283025965"/>
          <c:w val="0.41328932482603359"/>
          <c:h val="0.7814526617501285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s-EC"/>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900"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00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18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tx1"/>
    </cs:fontRef>
    <cs:spPr>
      <a:sp3d/>
    </cs:spPr>
  </cs:wall>
</cs:chartStyle>
</file>

<file path=ppt/charts/style2.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69323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0386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1613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2749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5669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3152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1723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4491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3968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2157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0702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7451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0753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7886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9228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7761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7015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3663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1630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3351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6668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7" name="Google Shape;34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8348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7095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35152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9" name="Google Shape;35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2844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7050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357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9" name="Google Shape;399;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11040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6237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1" name="Google Shape;411;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7097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69805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6" name="Google Shape;42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30056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1" name="Google Shape;43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8052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9" name="Google Shape;43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358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5274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6" name="Google Shape;44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73266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3876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0626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7" name="Google Shape;477;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55903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2" name="Google Shape;482;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74191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3" name="Google Shape;493;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18353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4" name="Google Shape;504;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55524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5" name="Google Shape;515;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38213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4" name="Google Shape;524;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87629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5" name="Google Shape;535;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6080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02810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6" name="Google Shape;546;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6032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8118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9676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5616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1984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3"/>
          <p:cNvSpPr/>
          <p:nvPr/>
        </p:nvSpPr>
        <p:spPr>
          <a:xfrm>
            <a:off x="0" y="0"/>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3"/>
          <p:cNvPicPr preferRelativeResize="0"/>
          <p:nvPr/>
        </p:nvPicPr>
        <p:blipFill rotWithShape="1">
          <a:blip r:embed="rId4">
            <a:alphaModFix/>
          </a:blip>
          <a:srcRect l="10467" t="28931" r="10500" b="30097"/>
          <a:stretch/>
        </p:blipFill>
        <p:spPr>
          <a:xfrm>
            <a:off x="605308" y="3350201"/>
            <a:ext cx="10715222" cy="1506829"/>
          </a:xfrm>
          <a:prstGeom prst="rect">
            <a:avLst/>
          </a:prstGeom>
          <a:noFill/>
          <a:ln>
            <a:noFill/>
          </a:ln>
        </p:spPr>
      </p:pic>
      <p:sp>
        <p:nvSpPr>
          <p:cNvPr id="86" name="Google Shape;86;p13"/>
          <p:cNvSpPr/>
          <p:nvPr/>
        </p:nvSpPr>
        <p:spPr>
          <a:xfrm>
            <a:off x="0" y="4811948"/>
            <a:ext cx="12192000" cy="204605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7" name="Google Shape;87;p13" descr="foto buena"/>
          <p:cNvPicPr preferRelativeResize="0"/>
          <p:nvPr/>
        </p:nvPicPr>
        <p:blipFill rotWithShape="1">
          <a:blip r:embed="rId5">
            <a:alphaModFix/>
          </a:blip>
          <a:srcRect/>
          <a:stretch/>
        </p:blipFill>
        <p:spPr>
          <a:xfrm>
            <a:off x="-1" y="967605"/>
            <a:ext cx="3348507" cy="2382596"/>
          </a:xfrm>
          <a:prstGeom prst="rect">
            <a:avLst/>
          </a:prstGeom>
          <a:noFill/>
          <a:ln w="28575" cap="flat" cmpd="sng">
            <a:solidFill>
              <a:srgbClr val="004250"/>
            </a:solidFill>
            <a:prstDash val="solid"/>
            <a:miter lim="800000"/>
            <a:headEnd type="none" w="sm" len="sm"/>
            <a:tailEnd type="none" w="sm" len="sm"/>
          </a:ln>
        </p:spPr>
      </p:pic>
      <p:pic>
        <p:nvPicPr>
          <p:cNvPr id="88" name="Google Shape;88;p13" descr="foto buena dos"/>
          <p:cNvPicPr preferRelativeResize="0"/>
          <p:nvPr/>
        </p:nvPicPr>
        <p:blipFill rotWithShape="1">
          <a:blip r:embed="rId6">
            <a:alphaModFix/>
          </a:blip>
          <a:srcRect t="17909"/>
          <a:stretch/>
        </p:blipFill>
        <p:spPr>
          <a:xfrm>
            <a:off x="3194576" y="956250"/>
            <a:ext cx="3398133" cy="2371240"/>
          </a:xfrm>
          <a:prstGeom prst="rect">
            <a:avLst/>
          </a:prstGeom>
          <a:noFill/>
          <a:ln w="28575" cap="flat" cmpd="sng">
            <a:solidFill>
              <a:srgbClr val="004250"/>
            </a:solidFill>
            <a:prstDash val="solid"/>
            <a:miter lim="800000"/>
            <a:headEnd type="none" w="sm" len="sm"/>
            <a:tailEnd type="none" w="sm" len="sm"/>
          </a:ln>
        </p:spPr>
      </p:pic>
      <p:pic>
        <p:nvPicPr>
          <p:cNvPr id="89" name="Google Shape;89;p13" descr="IMG_7618"/>
          <p:cNvPicPr preferRelativeResize="0"/>
          <p:nvPr/>
        </p:nvPicPr>
        <p:blipFill rotWithShape="1">
          <a:blip r:embed="rId7">
            <a:alphaModFix/>
          </a:blip>
          <a:srcRect t="9950" b="9949"/>
          <a:stretch/>
        </p:blipFill>
        <p:spPr>
          <a:xfrm>
            <a:off x="6592708" y="967605"/>
            <a:ext cx="3066447" cy="2371241"/>
          </a:xfrm>
          <a:prstGeom prst="rect">
            <a:avLst/>
          </a:prstGeom>
          <a:noFill/>
          <a:ln w="28575" cap="flat" cmpd="sng">
            <a:solidFill>
              <a:srgbClr val="004250"/>
            </a:solidFill>
            <a:prstDash val="solid"/>
            <a:miter lim="800000"/>
            <a:headEnd type="none" w="sm" len="sm"/>
            <a:tailEnd type="none" w="sm" len="sm"/>
          </a:ln>
        </p:spPr>
      </p:pic>
      <p:pic>
        <p:nvPicPr>
          <p:cNvPr id="90" name="Google Shape;90;p13" descr="IMG_6306"/>
          <p:cNvPicPr preferRelativeResize="0"/>
          <p:nvPr/>
        </p:nvPicPr>
        <p:blipFill rotWithShape="1">
          <a:blip r:embed="rId8">
            <a:alphaModFix/>
          </a:blip>
          <a:srcRect/>
          <a:stretch/>
        </p:blipFill>
        <p:spPr>
          <a:xfrm>
            <a:off x="9375820" y="956250"/>
            <a:ext cx="2802758" cy="2371240"/>
          </a:xfrm>
          <a:prstGeom prst="rect">
            <a:avLst/>
          </a:prstGeom>
          <a:noFill/>
          <a:ln w="28575" cap="flat" cmpd="sng">
            <a:solidFill>
              <a:srgbClr val="004250"/>
            </a:solidFill>
            <a:prstDash val="solid"/>
            <a:miter lim="800000"/>
            <a:headEnd type="none" w="sm" len="sm"/>
            <a:tailEnd type="none" w="sm" len="sm"/>
          </a:ln>
        </p:spPr>
      </p:pic>
      <p:pic>
        <p:nvPicPr>
          <p:cNvPr id="91" name="Google Shape;91;p13" descr="IMG_7784"/>
          <p:cNvPicPr preferRelativeResize="0"/>
          <p:nvPr/>
        </p:nvPicPr>
        <p:blipFill rotWithShape="1">
          <a:blip r:embed="rId9">
            <a:alphaModFix/>
          </a:blip>
          <a:srcRect/>
          <a:stretch/>
        </p:blipFill>
        <p:spPr>
          <a:xfrm>
            <a:off x="-1" y="5273474"/>
            <a:ext cx="2510413" cy="1584524"/>
          </a:xfrm>
          <a:prstGeom prst="rect">
            <a:avLst/>
          </a:prstGeom>
          <a:noFill/>
          <a:ln w="28575" cap="flat" cmpd="sng">
            <a:solidFill>
              <a:srgbClr val="264D26"/>
            </a:solidFill>
            <a:prstDash val="solid"/>
            <a:miter lim="800000"/>
            <a:headEnd type="none" w="sm" len="sm"/>
            <a:tailEnd type="none" w="sm" len="sm"/>
          </a:ln>
        </p:spPr>
      </p:pic>
      <p:pic>
        <p:nvPicPr>
          <p:cNvPr id="92" name="Google Shape;92;p13" descr="LOS YAPAS (2)"/>
          <p:cNvPicPr preferRelativeResize="0"/>
          <p:nvPr/>
        </p:nvPicPr>
        <p:blipFill rotWithShape="1">
          <a:blip r:embed="rId10">
            <a:alphaModFix/>
          </a:blip>
          <a:srcRect/>
          <a:stretch/>
        </p:blipFill>
        <p:spPr>
          <a:xfrm>
            <a:off x="2510412" y="5260467"/>
            <a:ext cx="2615380" cy="1597531"/>
          </a:xfrm>
          <a:prstGeom prst="rect">
            <a:avLst/>
          </a:prstGeom>
          <a:noFill/>
          <a:ln w="28575" cap="flat" cmpd="sng">
            <a:solidFill>
              <a:srgbClr val="264D26"/>
            </a:solidFill>
            <a:prstDash val="solid"/>
            <a:miter lim="800000"/>
            <a:headEnd type="none" w="sm" len="sm"/>
            <a:tailEnd type="none" w="sm" len="sm"/>
          </a:ln>
        </p:spPr>
      </p:pic>
      <p:pic>
        <p:nvPicPr>
          <p:cNvPr id="93" name="Google Shape;93;p13" descr="IMG_8681"/>
          <p:cNvPicPr preferRelativeResize="0"/>
          <p:nvPr/>
        </p:nvPicPr>
        <p:blipFill rotWithShape="1">
          <a:blip r:embed="rId11">
            <a:alphaModFix/>
          </a:blip>
          <a:srcRect/>
          <a:stretch/>
        </p:blipFill>
        <p:spPr>
          <a:xfrm>
            <a:off x="5125793" y="5255741"/>
            <a:ext cx="2395470" cy="1602259"/>
          </a:xfrm>
          <a:prstGeom prst="rect">
            <a:avLst/>
          </a:prstGeom>
          <a:noFill/>
          <a:ln w="28575" cap="flat" cmpd="sng">
            <a:solidFill>
              <a:srgbClr val="264D26"/>
            </a:solidFill>
            <a:prstDash val="solid"/>
            <a:miter lim="800000"/>
            <a:headEnd type="none" w="sm" len="sm"/>
            <a:tailEnd type="none" w="sm" len="sm"/>
          </a:ln>
        </p:spPr>
      </p:pic>
      <p:pic>
        <p:nvPicPr>
          <p:cNvPr id="94" name="Google Shape;94;p13" descr="13187745_1077245552348421_1093140639_n"/>
          <p:cNvPicPr preferRelativeResize="0"/>
          <p:nvPr/>
        </p:nvPicPr>
        <p:blipFill rotWithShape="1">
          <a:blip r:embed="rId12">
            <a:alphaModFix/>
          </a:blip>
          <a:srcRect/>
          <a:stretch/>
        </p:blipFill>
        <p:spPr>
          <a:xfrm>
            <a:off x="7608184" y="5255741"/>
            <a:ext cx="2347385" cy="1611107"/>
          </a:xfrm>
          <a:prstGeom prst="rect">
            <a:avLst/>
          </a:prstGeom>
          <a:noFill/>
          <a:ln>
            <a:noFill/>
          </a:ln>
        </p:spPr>
      </p:pic>
      <p:pic>
        <p:nvPicPr>
          <p:cNvPr id="95" name="Google Shape;95;p13" descr="IMG_7733"/>
          <p:cNvPicPr preferRelativeResize="0"/>
          <p:nvPr/>
        </p:nvPicPr>
        <p:blipFill rotWithShape="1">
          <a:blip r:embed="rId13">
            <a:alphaModFix/>
          </a:blip>
          <a:srcRect/>
          <a:stretch/>
        </p:blipFill>
        <p:spPr>
          <a:xfrm>
            <a:off x="9955569" y="5273474"/>
            <a:ext cx="2188299" cy="1584524"/>
          </a:xfrm>
          <a:prstGeom prst="rect">
            <a:avLst/>
          </a:prstGeom>
          <a:noFill/>
          <a:ln w="28575" cap="flat" cmpd="sng">
            <a:solidFill>
              <a:srgbClr val="004250"/>
            </a:solidFill>
            <a:prstDash val="solid"/>
            <a:miter lim="800000"/>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sp>
        <p:nvSpPr>
          <p:cNvPr id="179" name="Google Shape;179;p22"/>
          <p:cNvSpPr/>
          <p:nvPr/>
        </p:nvSpPr>
        <p:spPr>
          <a:xfrm>
            <a:off x="0" y="0"/>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0" name="Google Shape;180;p22"/>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181" name="Google Shape;181;p22"/>
          <p:cNvSpPr txBox="1"/>
          <p:nvPr/>
        </p:nvSpPr>
        <p:spPr>
          <a:xfrm>
            <a:off x="3458531" y="158999"/>
            <a:ext cx="5386555" cy="822261"/>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60F18"/>
              </a:buClr>
              <a:buSzPts val="6000"/>
              <a:buFont typeface="Stardos Stencil"/>
              <a:buNone/>
            </a:pPr>
            <a:r>
              <a:rPr lang="es-EC" sz="6000" b="1">
                <a:solidFill>
                  <a:srgbClr val="060F18"/>
                </a:solidFill>
                <a:latin typeface="Stardos Stencil"/>
                <a:ea typeface="Stardos Stencil"/>
                <a:cs typeface="Stardos Stencil"/>
                <a:sym typeface="Stardos Stencil"/>
              </a:rPr>
              <a:t>Gestión</a:t>
            </a:r>
            <a:r>
              <a:rPr lang="es-EC" sz="7200" b="1">
                <a:solidFill>
                  <a:srgbClr val="060F18"/>
                </a:solidFill>
                <a:latin typeface="Stardos Stencil"/>
                <a:ea typeface="Stardos Stencil"/>
                <a:cs typeface="Stardos Stencil"/>
                <a:sym typeface="Stardos Stencil"/>
              </a:rPr>
              <a:t> </a:t>
            </a:r>
            <a:endParaRPr/>
          </a:p>
        </p:txBody>
      </p:sp>
      <p:graphicFrame>
        <p:nvGraphicFramePr>
          <p:cNvPr id="182" name="Google Shape;182;p22"/>
          <p:cNvGraphicFramePr/>
          <p:nvPr>
            <p:extLst>
              <p:ext uri="{D42A27DB-BD31-4B8C-83A1-F6EECF244321}">
                <p14:modId xmlns:p14="http://schemas.microsoft.com/office/powerpoint/2010/main" val="3466486648"/>
              </p:ext>
            </p:extLst>
          </p:nvPr>
        </p:nvGraphicFramePr>
        <p:xfrm>
          <a:off x="193201" y="1141043"/>
          <a:ext cx="3265325" cy="1524875"/>
        </p:xfrm>
        <a:graphic>
          <a:graphicData uri="http://schemas.openxmlformats.org/drawingml/2006/table">
            <a:tbl>
              <a:tblPr>
                <a:noFill/>
                <a:tableStyleId>{74929CAD-57C5-4D1D-9032-590A313D9DC8}</a:tableStyleId>
              </a:tblPr>
              <a:tblGrid>
                <a:gridCol w="2286825"/>
                <a:gridCol w="978500"/>
              </a:tblGrid>
              <a:tr h="266475">
                <a:tc gridSpan="2">
                  <a:txBody>
                    <a:bodyPr/>
                    <a:lstStyle/>
                    <a:p>
                      <a:pPr marL="0" marR="0" lvl="0" indent="0" algn="ctr" rtl="0">
                        <a:spcBef>
                          <a:spcPts val="0"/>
                        </a:spcBef>
                        <a:spcAft>
                          <a:spcPts val="0"/>
                        </a:spcAft>
                        <a:buNone/>
                      </a:pPr>
                      <a:r>
                        <a:rPr lang="es-EC" sz="1400" b="1" u="none" strike="noStrike" cap="none" dirty="0"/>
                        <a:t>NO REEMBOLSABLE</a:t>
                      </a:r>
                      <a:endParaRPr sz="1400" b="1" i="0" u="none" strike="noStrike" cap="none" dirty="0">
                        <a:solidFill>
                          <a:srgbClr val="000000"/>
                        </a:solidFill>
                        <a:latin typeface="ARIAL"/>
                        <a:ea typeface="ARIAL"/>
                        <a:cs typeface="ARIAL"/>
                        <a:sym typeface="ARIAL"/>
                      </a:endParaRPr>
                    </a:p>
                  </a:txBody>
                  <a:tcPr marL="9525" marR="9525" marT="9525" marB="0">
                    <a:lnB w="12700" cap="flat" cmpd="sng">
                      <a:solidFill>
                        <a:schemeClr val="dk1"/>
                      </a:solidFill>
                      <a:prstDash val="solid"/>
                      <a:round/>
                      <a:headEnd type="none" w="sm" len="sm"/>
                      <a:tailEnd type="none" w="sm" len="sm"/>
                    </a:lnB>
                  </a:tcPr>
                </a:tc>
                <a:tc hMerge="1">
                  <a:txBody>
                    <a:bodyPr/>
                    <a:lstStyle/>
                    <a:p>
                      <a:endParaRPr lang="es-EC"/>
                    </a:p>
                  </a:txBody>
                  <a:tcPr/>
                </a:tc>
              </a:tr>
              <a:tr h="444150">
                <a:tc>
                  <a:txBody>
                    <a:bodyPr/>
                    <a:lstStyle/>
                    <a:p>
                      <a:pPr marL="0" marR="0" lvl="0" indent="0" algn="l" rtl="0">
                        <a:spcBef>
                          <a:spcPts val="0"/>
                        </a:spcBef>
                        <a:spcAft>
                          <a:spcPts val="0"/>
                        </a:spcAft>
                        <a:buNone/>
                      </a:pPr>
                      <a:r>
                        <a:rPr lang="es-EC" sz="1000" u="none" strike="noStrike" cap="none" smtClean="0"/>
                        <a:t> </a:t>
                      </a:r>
                      <a:endParaRPr sz="1000" b="0" i="0" u="none" strike="noStrike" cap="none">
                        <a:solidFill>
                          <a:srgbClr val="000000"/>
                        </a:solidFill>
                        <a:latin typeface="Arial"/>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C" sz="1000" u="none" strike="noStrike" cap="none" smtClean="0"/>
                        <a:t> </a:t>
                      </a:r>
                      <a:endParaRPr sz="1000" b="0" i="0" u="none" strike="noStrike" cap="none">
                        <a:solidFill>
                          <a:srgbClr val="000000"/>
                        </a:solidFill>
                        <a:latin typeface="ARIAL"/>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251675">
                <a:tc>
                  <a:txBody>
                    <a:bodyPr/>
                    <a:lstStyle/>
                    <a:p>
                      <a:pPr marL="0" marR="0" lvl="0" indent="0" algn="l" rtl="0">
                        <a:spcBef>
                          <a:spcPts val="0"/>
                        </a:spcBef>
                        <a:spcAft>
                          <a:spcPts val="0"/>
                        </a:spcAft>
                        <a:buNone/>
                      </a:pPr>
                      <a:r>
                        <a:rPr lang="es-EC" sz="800" u="none" strike="noStrike" cap="none" smtClean="0"/>
                        <a:t>BANCO DEL DESARROLLO</a:t>
                      </a:r>
                      <a:endParaRPr sz="800" b="0" i="0" u="none" strike="noStrike" cap="none">
                        <a:solidFill>
                          <a:srgbClr val="000000"/>
                        </a:solidFill>
                        <a:latin typeface="Arial"/>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C" sz="1000" u="none" strike="noStrike" cap="none" dirty="0" smtClean="0"/>
                        <a:t>     11,928.00</a:t>
                      </a:r>
                      <a:endParaRPr sz="1000" b="0" i="0" u="none" strike="noStrike" cap="none" dirty="0">
                        <a:solidFill>
                          <a:srgbClr val="000000"/>
                        </a:solidFill>
                        <a:latin typeface="ARIAL"/>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251675">
                <a:tc>
                  <a:txBody>
                    <a:bodyPr/>
                    <a:lstStyle/>
                    <a:p>
                      <a:pPr marL="0" marR="0" lvl="0" indent="0" algn="l" rtl="0">
                        <a:spcBef>
                          <a:spcPts val="0"/>
                        </a:spcBef>
                        <a:spcAft>
                          <a:spcPts val="0"/>
                        </a:spcAft>
                        <a:buNone/>
                      </a:pPr>
                      <a:r>
                        <a:rPr lang="es-EC" sz="800" u="none" strike="noStrike" cap="none"/>
                        <a:t>VENTA DE LOTES </a:t>
                      </a:r>
                      <a:endParaRPr sz="800" b="0" i="0" u="none" strike="noStrike" cap="none">
                        <a:solidFill>
                          <a:srgbClr val="000000"/>
                        </a:solidFill>
                        <a:latin typeface="Arial"/>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C" sz="1000" u="none" strike="noStrike" cap="none" dirty="0"/>
                        <a:t>    </a:t>
                      </a:r>
                      <a:r>
                        <a:rPr lang="es-EC" sz="1000" u="none" strike="noStrike" cap="none" dirty="0" smtClean="0"/>
                        <a:t>61,200.00</a:t>
                      </a:r>
                      <a:endParaRPr sz="1000" b="0" i="0" u="none" strike="noStrike" cap="none" dirty="0">
                        <a:solidFill>
                          <a:srgbClr val="000000"/>
                        </a:solidFill>
                        <a:latin typeface="ARIAL"/>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310900">
                <a:tc>
                  <a:txBody>
                    <a:bodyPr/>
                    <a:lstStyle/>
                    <a:p>
                      <a:pPr marL="0" marR="0" lvl="0" indent="0" algn="l" rtl="0">
                        <a:spcBef>
                          <a:spcPts val="0"/>
                        </a:spcBef>
                        <a:spcAft>
                          <a:spcPts val="0"/>
                        </a:spcAft>
                        <a:buNone/>
                      </a:pPr>
                      <a:r>
                        <a:rPr lang="es-EC" sz="1400" b="1" u="none" strike="noStrike" cap="none" dirty="0"/>
                        <a:t>TOTAL</a:t>
                      </a:r>
                      <a:endParaRPr sz="1400" b="1" i="0" u="none" strike="noStrike" cap="none" dirty="0">
                        <a:solidFill>
                          <a:srgbClr val="000000"/>
                        </a:solidFill>
                        <a:latin typeface="ARIAL"/>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l" rtl="0">
                        <a:spcBef>
                          <a:spcPts val="0"/>
                        </a:spcBef>
                        <a:spcAft>
                          <a:spcPts val="0"/>
                        </a:spcAft>
                        <a:buNone/>
                      </a:pPr>
                      <a:r>
                        <a:rPr lang="es-EC" sz="1400" b="1" u="none" strike="noStrike" cap="none" dirty="0"/>
                        <a:t>  </a:t>
                      </a:r>
                      <a:r>
                        <a:rPr lang="es-EC" sz="1400" b="1" u="none" strike="noStrike" cap="none" dirty="0" smtClean="0"/>
                        <a:t>83,128.00 </a:t>
                      </a:r>
                      <a:endParaRPr sz="1400" b="1" i="0" u="none" strike="noStrike" cap="none" dirty="0">
                        <a:solidFill>
                          <a:srgbClr val="000000"/>
                        </a:solidFill>
                        <a:latin typeface="ARIAL"/>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r>
            </a:tbl>
          </a:graphicData>
        </a:graphic>
      </p:graphicFrame>
      <p:graphicFrame>
        <p:nvGraphicFramePr>
          <p:cNvPr id="184" name="Google Shape;184;p22"/>
          <p:cNvGraphicFramePr/>
          <p:nvPr>
            <p:extLst>
              <p:ext uri="{D42A27DB-BD31-4B8C-83A1-F6EECF244321}">
                <p14:modId xmlns:p14="http://schemas.microsoft.com/office/powerpoint/2010/main" val="1992490087"/>
              </p:ext>
            </p:extLst>
          </p:nvPr>
        </p:nvGraphicFramePr>
        <p:xfrm>
          <a:off x="8176858" y="3546270"/>
          <a:ext cx="3451550" cy="1267983"/>
        </p:xfrm>
        <a:graphic>
          <a:graphicData uri="http://schemas.openxmlformats.org/drawingml/2006/table">
            <a:tbl>
              <a:tblPr>
                <a:noFill/>
                <a:tableStyleId>{74929CAD-57C5-4D1D-9032-590A313D9DC8}</a:tableStyleId>
              </a:tblPr>
              <a:tblGrid>
                <a:gridCol w="2417250"/>
                <a:gridCol w="1034300"/>
              </a:tblGrid>
              <a:tr h="0">
                <a:tc gridSpan="2">
                  <a:txBody>
                    <a:bodyPr/>
                    <a:lstStyle/>
                    <a:p>
                      <a:pPr marL="0" marR="0" lvl="0" indent="0" algn="ctr" rtl="0">
                        <a:spcBef>
                          <a:spcPts val="0"/>
                        </a:spcBef>
                        <a:spcAft>
                          <a:spcPts val="0"/>
                        </a:spcAft>
                        <a:buNone/>
                      </a:pPr>
                      <a:r>
                        <a:rPr lang="es-EC" sz="1400" b="1" u="none" strike="noStrike" cap="none" dirty="0"/>
                        <a:t>CONVENIO </a:t>
                      </a:r>
                      <a:r>
                        <a:rPr lang="es-EC" sz="1400" b="1" u="none" strike="noStrike" cap="none" dirty="0" err="1"/>
                        <a:t>MAG</a:t>
                      </a:r>
                      <a:endParaRPr sz="1400" b="1" i="0" u="none" strike="noStrike" cap="none" dirty="0">
                        <a:solidFill>
                          <a:srgbClr val="000000"/>
                        </a:solidFill>
                        <a:latin typeface="ARIAL"/>
                        <a:ea typeface="ARIAL"/>
                        <a:cs typeface="ARIAL"/>
                        <a:sym typeface="ARIAL"/>
                      </a:endParaRPr>
                    </a:p>
                  </a:txBody>
                  <a:tcPr marL="9525" marR="9525" marT="9525" marB="0">
                    <a:lnB w="12700" cap="flat" cmpd="sng">
                      <a:solidFill>
                        <a:schemeClr val="dk1"/>
                      </a:solidFill>
                      <a:prstDash val="solid"/>
                      <a:round/>
                      <a:headEnd type="none" w="sm" len="sm"/>
                      <a:tailEnd type="none" w="sm" len="sm"/>
                    </a:lnB>
                  </a:tcPr>
                </a:tc>
                <a:tc hMerge="1">
                  <a:txBody>
                    <a:bodyPr/>
                    <a:lstStyle/>
                    <a:p>
                      <a:endParaRPr lang="es-EC"/>
                    </a:p>
                  </a:txBody>
                  <a:tcPr/>
                </a:tc>
              </a:tr>
              <a:tr h="260373">
                <a:tc>
                  <a:txBody>
                    <a:bodyPr/>
                    <a:lstStyle/>
                    <a:p>
                      <a:pPr marL="0" marR="0" lvl="0" indent="0" algn="l" rtl="0">
                        <a:spcBef>
                          <a:spcPts val="0"/>
                        </a:spcBef>
                        <a:spcAft>
                          <a:spcPts val="0"/>
                        </a:spcAft>
                        <a:buNone/>
                      </a:pPr>
                      <a:r>
                        <a:rPr lang="es-EC" sz="1000" u="none" strike="noStrike" cap="none" dirty="0"/>
                        <a:t> Dos Técnicos </a:t>
                      </a:r>
                      <a:endParaRPr sz="1000" b="0" i="0" u="none" strike="noStrike" cap="none" dirty="0">
                        <a:solidFill>
                          <a:srgbClr val="000000"/>
                        </a:solidFill>
                        <a:latin typeface="Arial"/>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C" sz="1000" u="none" strike="noStrike" cap="none"/>
                        <a:t>     26,000.00 </a:t>
                      </a:r>
                      <a:endParaRPr sz="1000" b="0" i="0" u="none" strike="noStrike" cap="none">
                        <a:solidFill>
                          <a:srgbClr val="000000"/>
                        </a:solidFill>
                        <a:latin typeface="ARIAL"/>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261575">
                <a:tc>
                  <a:txBody>
                    <a:bodyPr/>
                    <a:lstStyle/>
                    <a:p>
                      <a:pPr marL="0" marR="0" lvl="0" indent="0" algn="l" rtl="0">
                        <a:spcBef>
                          <a:spcPts val="0"/>
                        </a:spcBef>
                        <a:spcAft>
                          <a:spcPts val="0"/>
                        </a:spcAft>
                        <a:buNone/>
                      </a:pPr>
                      <a:r>
                        <a:rPr lang="es-EC" sz="1000" u="none" strike="noStrike" cap="none"/>
                        <a:t>Vehículo Mag</a:t>
                      </a:r>
                      <a:endParaRPr sz="1000" b="0" i="0" u="none" strike="noStrike" cap="none">
                        <a:solidFill>
                          <a:srgbClr val="000000"/>
                        </a:solidFill>
                        <a:latin typeface="Arial"/>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C" sz="1000" u="none" strike="noStrike" cap="none"/>
                        <a:t>     12,000.00 </a:t>
                      </a:r>
                      <a:endParaRPr sz="1000" b="0" i="0" u="none" strike="noStrike" cap="none">
                        <a:solidFill>
                          <a:srgbClr val="000000"/>
                        </a:solidFill>
                        <a:latin typeface="ARIAL"/>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261575">
                <a:tc>
                  <a:txBody>
                    <a:bodyPr/>
                    <a:lstStyle/>
                    <a:p>
                      <a:pPr marL="0" marR="0" lvl="0" indent="0" algn="l" rtl="0">
                        <a:spcBef>
                          <a:spcPts val="0"/>
                        </a:spcBef>
                        <a:spcAft>
                          <a:spcPts val="0"/>
                        </a:spcAft>
                        <a:buNone/>
                      </a:pPr>
                      <a:r>
                        <a:rPr lang="es-EC" sz="1000" u="none" strike="noStrike" cap="none" dirty="0"/>
                        <a:t>Insumos</a:t>
                      </a:r>
                      <a:endParaRPr sz="1000" b="0" i="0" u="none" strike="noStrike" cap="none" dirty="0">
                        <a:solidFill>
                          <a:srgbClr val="000000"/>
                        </a:solidFill>
                        <a:latin typeface="Arial"/>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C" sz="1000" u="none" strike="noStrike" cap="none"/>
                        <a:t>       2,000.00 </a:t>
                      </a:r>
                      <a:endParaRPr sz="1000" b="0" i="0" u="none" strike="noStrike" cap="none">
                        <a:solidFill>
                          <a:srgbClr val="000000"/>
                        </a:solidFill>
                        <a:latin typeface="ARIAL"/>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261575">
                <a:tc>
                  <a:txBody>
                    <a:bodyPr/>
                    <a:lstStyle/>
                    <a:p>
                      <a:pPr marL="0" marR="0" lvl="0" indent="0" algn="l" rtl="0">
                        <a:spcBef>
                          <a:spcPts val="0"/>
                        </a:spcBef>
                        <a:spcAft>
                          <a:spcPts val="0"/>
                        </a:spcAft>
                        <a:buNone/>
                      </a:pPr>
                      <a:r>
                        <a:rPr lang="es-EC" sz="1400" b="1" u="none" strike="noStrike" cap="none" dirty="0"/>
                        <a:t>TOTAL</a:t>
                      </a:r>
                      <a:endParaRPr sz="1400" b="1" i="0" u="none" strike="noStrike" cap="none" dirty="0">
                        <a:solidFill>
                          <a:srgbClr val="000000"/>
                        </a:solidFill>
                        <a:latin typeface="ARIAL"/>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l" rtl="0">
                        <a:spcBef>
                          <a:spcPts val="0"/>
                        </a:spcBef>
                        <a:spcAft>
                          <a:spcPts val="0"/>
                        </a:spcAft>
                        <a:buNone/>
                      </a:pPr>
                      <a:r>
                        <a:rPr lang="es-EC" sz="1400" b="1" u="none" strike="noStrike" cap="none" dirty="0"/>
                        <a:t>     40,000.00 </a:t>
                      </a:r>
                      <a:endParaRPr sz="1400" b="1" i="0" u="none" strike="noStrike" cap="none" dirty="0">
                        <a:solidFill>
                          <a:srgbClr val="000000"/>
                        </a:solidFill>
                        <a:latin typeface="ARIAL"/>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r>
            </a:tbl>
          </a:graphicData>
        </a:graphic>
      </p:graphicFrame>
      <p:graphicFrame>
        <p:nvGraphicFramePr>
          <p:cNvPr id="185" name="Google Shape;185;p22"/>
          <p:cNvGraphicFramePr/>
          <p:nvPr>
            <p:extLst>
              <p:ext uri="{D42A27DB-BD31-4B8C-83A1-F6EECF244321}">
                <p14:modId xmlns:p14="http://schemas.microsoft.com/office/powerpoint/2010/main" val="3128119907"/>
              </p:ext>
            </p:extLst>
          </p:nvPr>
        </p:nvGraphicFramePr>
        <p:xfrm>
          <a:off x="165370" y="2881838"/>
          <a:ext cx="3414950" cy="1634875"/>
        </p:xfrm>
        <a:graphic>
          <a:graphicData uri="http://schemas.openxmlformats.org/drawingml/2006/table">
            <a:tbl>
              <a:tblPr>
                <a:noFill/>
                <a:tableStyleId>{74929CAD-57C5-4D1D-9032-590A313D9DC8}</a:tableStyleId>
              </a:tblPr>
              <a:tblGrid>
                <a:gridCol w="2391625"/>
                <a:gridCol w="1023325"/>
              </a:tblGrid>
              <a:tr h="160500">
                <a:tc gridSpan="2">
                  <a:txBody>
                    <a:bodyPr/>
                    <a:lstStyle/>
                    <a:p>
                      <a:pPr marL="0" marR="0" lvl="0" indent="0" algn="ctr" rtl="0">
                        <a:spcBef>
                          <a:spcPts val="0"/>
                        </a:spcBef>
                        <a:spcAft>
                          <a:spcPts val="0"/>
                        </a:spcAft>
                        <a:buNone/>
                      </a:pPr>
                      <a:r>
                        <a:rPr lang="es-EC" sz="1200" b="1" u="none" strike="noStrike" cap="none" dirty="0"/>
                        <a:t>GESTIÓN MUNICIPIO</a:t>
                      </a:r>
                      <a:endParaRPr sz="1200" b="1" i="0" u="none" strike="noStrike" cap="none" dirty="0">
                        <a:solidFill>
                          <a:srgbClr val="000000"/>
                        </a:solidFill>
                        <a:latin typeface="ARIAL"/>
                        <a:ea typeface="ARIAL"/>
                        <a:cs typeface="ARIAL"/>
                        <a:sym typeface="ARIAL"/>
                      </a:endParaRPr>
                    </a:p>
                  </a:txBody>
                  <a:tcPr marL="9525" marR="9525" marT="9525" marB="0">
                    <a:lnB w="12700" cap="flat" cmpd="sng">
                      <a:solidFill>
                        <a:schemeClr val="dk1"/>
                      </a:solidFill>
                      <a:prstDash val="solid"/>
                      <a:round/>
                      <a:headEnd type="none" w="sm" len="sm"/>
                      <a:tailEnd type="none" w="sm" len="sm"/>
                    </a:lnB>
                  </a:tcPr>
                </a:tc>
                <a:tc hMerge="1">
                  <a:txBody>
                    <a:bodyPr/>
                    <a:lstStyle/>
                    <a:p>
                      <a:endParaRPr lang="es-EC"/>
                    </a:p>
                  </a:txBody>
                  <a:tcPr/>
                </a:tc>
              </a:tr>
              <a:tr h="160500">
                <a:tc>
                  <a:txBody>
                    <a:bodyPr/>
                    <a:lstStyle/>
                    <a:p>
                      <a:pPr marL="0" marR="0" lvl="0" indent="0" algn="l" rtl="0">
                        <a:spcBef>
                          <a:spcPts val="0"/>
                        </a:spcBef>
                        <a:spcAft>
                          <a:spcPts val="0"/>
                        </a:spcAft>
                        <a:buNone/>
                      </a:pPr>
                      <a:r>
                        <a:rPr lang="es-EC" sz="1000" u="none" strike="noStrike" cap="none" dirty="0"/>
                        <a:t>Alcantarillado </a:t>
                      </a:r>
                      <a:r>
                        <a:rPr lang="es-EC" sz="1000" u="none" strike="noStrike" cap="none" dirty="0" err="1" smtClean="0"/>
                        <a:t>Murialdo</a:t>
                      </a:r>
                      <a:endParaRPr sz="1000" b="0" i="0" u="none" strike="noStrike" cap="none" dirty="0">
                        <a:solidFill>
                          <a:srgbClr val="000000"/>
                        </a:solidFill>
                        <a:latin typeface="Arial"/>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C" sz="1000" u="none" strike="noStrike" cap="none" dirty="0"/>
                        <a:t>    </a:t>
                      </a:r>
                      <a:r>
                        <a:rPr lang="es-EC" sz="1000" u="none" strike="noStrike" cap="none" dirty="0" smtClean="0"/>
                        <a:t>140,000.00 </a:t>
                      </a:r>
                      <a:endParaRPr sz="1000" b="0" i="0" u="none" strike="noStrike" cap="none" dirty="0">
                        <a:solidFill>
                          <a:srgbClr val="000000"/>
                        </a:solidFill>
                        <a:latin typeface="ARIAL"/>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321000">
                <a:tc>
                  <a:txBody>
                    <a:bodyPr/>
                    <a:lstStyle/>
                    <a:p>
                      <a:pPr marL="0" marR="0" lvl="0" indent="0" algn="l" rtl="0">
                        <a:spcBef>
                          <a:spcPts val="0"/>
                        </a:spcBef>
                        <a:spcAft>
                          <a:spcPts val="0"/>
                        </a:spcAft>
                        <a:buNone/>
                      </a:pPr>
                      <a:r>
                        <a:rPr lang="es-EC" sz="1000" u="none" strike="noStrike" cap="none" dirty="0" smtClean="0"/>
                        <a:t>Alcantarillado Libertad</a:t>
                      </a:r>
                      <a:endParaRPr lang="es-EC" sz="1000" b="0" i="0" u="none" strike="noStrike" cap="none" dirty="0">
                        <a:solidFill>
                          <a:srgbClr val="000000"/>
                        </a:solidFill>
                        <a:latin typeface="Arial"/>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C" sz="1000" u="none" strike="noStrike" cap="none" dirty="0"/>
                        <a:t>     </a:t>
                      </a:r>
                      <a:r>
                        <a:rPr lang="es-EC" sz="1000" u="none" strike="noStrike" cap="none" dirty="0" smtClean="0"/>
                        <a:t>90,000.00 </a:t>
                      </a:r>
                      <a:endParaRPr sz="1000" b="0" i="0" u="none" strike="noStrike" cap="none" dirty="0">
                        <a:solidFill>
                          <a:srgbClr val="000000"/>
                        </a:solidFill>
                        <a:latin typeface="ARIAL"/>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160500">
                <a:tc>
                  <a:txBody>
                    <a:bodyPr/>
                    <a:lstStyle/>
                    <a:p>
                      <a:pPr marL="0" marR="0" lvl="0" indent="0" algn="l" rtl="0">
                        <a:spcBef>
                          <a:spcPts val="0"/>
                        </a:spcBef>
                        <a:spcAft>
                          <a:spcPts val="0"/>
                        </a:spcAft>
                        <a:buNone/>
                      </a:pPr>
                      <a:r>
                        <a:rPr lang="es-EC" sz="1000" u="none" strike="noStrike" cap="none" dirty="0" smtClean="0"/>
                        <a:t>Mantenimiento</a:t>
                      </a:r>
                      <a:r>
                        <a:rPr lang="es-EC" sz="1000" u="none" strike="noStrike" cap="none" baseline="0" dirty="0" smtClean="0"/>
                        <a:t> Baterías Sanitarias Espacio Cubierto</a:t>
                      </a:r>
                      <a:endParaRPr sz="1000" b="0" i="0" u="none" strike="noStrike" cap="none" dirty="0">
                        <a:solidFill>
                          <a:srgbClr val="000000"/>
                        </a:solidFill>
                        <a:latin typeface="Arial"/>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C" sz="1000" u="none" strike="noStrike" cap="none" dirty="0"/>
                        <a:t>       </a:t>
                      </a:r>
                      <a:r>
                        <a:rPr lang="es-EC" sz="1000" u="none" strike="noStrike" cap="none" dirty="0" smtClean="0"/>
                        <a:t>4,000.00 </a:t>
                      </a:r>
                      <a:endParaRPr sz="1000" b="0" i="0" u="none" strike="noStrike" cap="none" dirty="0">
                        <a:solidFill>
                          <a:srgbClr val="000000"/>
                        </a:solidFill>
                        <a:latin typeface="ARIAL"/>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208975">
                <a:tc>
                  <a:txBody>
                    <a:bodyPr/>
                    <a:lstStyle/>
                    <a:p>
                      <a:pPr marL="0" marR="0" lvl="0" indent="0" algn="l" rtl="0">
                        <a:spcBef>
                          <a:spcPts val="0"/>
                        </a:spcBef>
                        <a:spcAft>
                          <a:spcPts val="0"/>
                        </a:spcAft>
                        <a:buNone/>
                      </a:pPr>
                      <a:r>
                        <a:rPr lang="es-ES" sz="1000" b="0" i="0" u="none" strike="noStrike" cap="none" dirty="0" smtClean="0">
                          <a:solidFill>
                            <a:srgbClr val="000000"/>
                          </a:solidFill>
                          <a:latin typeface="Arial"/>
                          <a:ea typeface="Arial"/>
                          <a:cs typeface="Arial"/>
                          <a:sym typeface="Arial"/>
                        </a:rPr>
                        <a:t>Estudios alcantarillado.  2019 Florida</a:t>
                      </a:r>
                      <a:endParaRPr sz="1000" b="0" i="0" u="none" strike="noStrike" cap="none" dirty="0">
                        <a:solidFill>
                          <a:srgbClr val="000000"/>
                        </a:solidFill>
                        <a:latin typeface="Arial"/>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ARIAL"/>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408250">
                <a:tc>
                  <a:txBody>
                    <a:bodyPr/>
                    <a:lstStyle/>
                    <a:p>
                      <a:pPr marL="0" marR="0" lvl="0" indent="0" algn="l" rtl="0">
                        <a:spcBef>
                          <a:spcPts val="0"/>
                        </a:spcBef>
                        <a:spcAft>
                          <a:spcPts val="0"/>
                        </a:spcAft>
                        <a:buNone/>
                      </a:pPr>
                      <a:r>
                        <a:rPr lang="es-EC" sz="1400" b="1" u="none" strike="noStrike" cap="none" dirty="0"/>
                        <a:t>TOTAL </a:t>
                      </a:r>
                      <a:endParaRPr dirty="0"/>
                    </a:p>
                    <a:p>
                      <a:pPr marL="0" marR="0" lvl="0" indent="0" algn="l" rtl="0">
                        <a:spcBef>
                          <a:spcPts val="0"/>
                        </a:spcBef>
                        <a:spcAft>
                          <a:spcPts val="0"/>
                        </a:spcAft>
                        <a:buNone/>
                      </a:pPr>
                      <a:endParaRPr sz="1400" b="1" i="0" u="none" strike="noStrike" cap="none" dirty="0">
                        <a:solidFill>
                          <a:srgbClr val="000000"/>
                        </a:solidFill>
                        <a:latin typeface="ARIAL"/>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l" rtl="0">
                        <a:spcBef>
                          <a:spcPts val="0"/>
                        </a:spcBef>
                        <a:spcAft>
                          <a:spcPts val="0"/>
                        </a:spcAft>
                        <a:buNone/>
                      </a:pPr>
                      <a:r>
                        <a:rPr lang="es-EC" sz="1400" b="1" u="none" strike="noStrike" cap="none" dirty="0"/>
                        <a:t>    </a:t>
                      </a:r>
                      <a:r>
                        <a:rPr lang="es-EC" sz="1400" b="1" u="none" strike="noStrike" cap="none" dirty="0" smtClean="0"/>
                        <a:t>234,000.00 </a:t>
                      </a:r>
                      <a:endParaRPr sz="1400" b="1" i="0" u="none" strike="noStrike" cap="none" dirty="0">
                        <a:solidFill>
                          <a:srgbClr val="000000"/>
                        </a:solidFill>
                        <a:latin typeface="ARIAL"/>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r>
            </a:tbl>
          </a:graphicData>
        </a:graphic>
      </p:graphicFrame>
      <p:graphicFrame>
        <p:nvGraphicFramePr>
          <p:cNvPr id="186" name="Google Shape;186;p22"/>
          <p:cNvGraphicFramePr/>
          <p:nvPr>
            <p:extLst>
              <p:ext uri="{D42A27DB-BD31-4B8C-83A1-F6EECF244321}">
                <p14:modId xmlns:p14="http://schemas.microsoft.com/office/powerpoint/2010/main" val="3062179022"/>
              </p:ext>
            </p:extLst>
          </p:nvPr>
        </p:nvGraphicFramePr>
        <p:xfrm>
          <a:off x="4045117" y="1182997"/>
          <a:ext cx="3279200" cy="648270"/>
        </p:xfrm>
        <a:graphic>
          <a:graphicData uri="http://schemas.openxmlformats.org/drawingml/2006/table">
            <a:tbl>
              <a:tblPr>
                <a:noFill/>
                <a:tableStyleId>{74929CAD-57C5-4D1D-9032-590A313D9DC8}</a:tableStyleId>
              </a:tblPr>
              <a:tblGrid>
                <a:gridCol w="2296550"/>
                <a:gridCol w="982650"/>
              </a:tblGrid>
              <a:tr h="202500">
                <a:tc gridSpan="2">
                  <a:txBody>
                    <a:bodyPr/>
                    <a:lstStyle/>
                    <a:p>
                      <a:pPr marL="0" marR="0" lvl="0" indent="0" algn="ctr" rtl="0">
                        <a:spcBef>
                          <a:spcPts val="0"/>
                        </a:spcBef>
                        <a:spcAft>
                          <a:spcPts val="0"/>
                        </a:spcAft>
                        <a:buNone/>
                      </a:pPr>
                      <a:r>
                        <a:rPr lang="es-EC" sz="1400" b="1" u="none" strike="noStrike" cap="none" dirty="0"/>
                        <a:t>CONVENIO </a:t>
                      </a:r>
                      <a:r>
                        <a:rPr lang="es-EC" sz="1400" b="1" u="none" strike="noStrike" cap="none" dirty="0" smtClean="0"/>
                        <a:t>MIES </a:t>
                      </a:r>
                      <a:endParaRPr sz="1400" b="1" i="0" u="none" strike="noStrike" cap="none" dirty="0">
                        <a:solidFill>
                          <a:srgbClr val="000000"/>
                        </a:solidFill>
                        <a:latin typeface="ARIAL"/>
                        <a:ea typeface="ARIAL"/>
                        <a:cs typeface="ARIAL"/>
                        <a:sym typeface="ARIAL"/>
                      </a:endParaRPr>
                    </a:p>
                  </a:txBody>
                  <a:tcPr marL="9525" marR="9525" marT="9525" marB="0">
                    <a:lnB w="12700" cap="flat" cmpd="sng">
                      <a:solidFill>
                        <a:schemeClr val="dk1"/>
                      </a:solidFill>
                      <a:prstDash val="solid"/>
                      <a:round/>
                      <a:headEnd type="none" w="sm" len="sm"/>
                      <a:tailEnd type="none" w="sm" len="sm"/>
                    </a:lnB>
                  </a:tcPr>
                </a:tc>
                <a:tc hMerge="1">
                  <a:txBody>
                    <a:bodyPr/>
                    <a:lstStyle/>
                    <a:p>
                      <a:endParaRPr lang="es-EC"/>
                    </a:p>
                  </a:txBody>
                  <a:tcPr/>
                </a:tc>
              </a:tr>
              <a:tr h="202500">
                <a:tc>
                  <a:txBody>
                    <a:bodyPr/>
                    <a:lstStyle/>
                    <a:p>
                      <a:pPr marL="0" marR="0" lvl="0" indent="0" algn="l" rtl="0">
                        <a:spcBef>
                          <a:spcPts val="0"/>
                        </a:spcBef>
                        <a:spcAft>
                          <a:spcPts val="0"/>
                        </a:spcAft>
                        <a:buNone/>
                      </a:pPr>
                      <a:r>
                        <a:rPr lang="es-EC" sz="900" u="none" strike="noStrike" cap="none" dirty="0" smtClean="0"/>
                        <a:t>PROMOTOR - </a:t>
                      </a:r>
                      <a:r>
                        <a:rPr lang="es-EC" sz="900" u="none" strike="noStrike" cap="none" dirty="0" err="1" smtClean="0"/>
                        <a:t>CNH</a:t>
                      </a:r>
                      <a:endParaRPr sz="900" b="0" i="0" u="none" strike="noStrike" cap="none" dirty="0">
                        <a:solidFill>
                          <a:srgbClr val="000000"/>
                        </a:solidFill>
                        <a:latin typeface="Arial"/>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C" sz="1000" u="none" strike="noStrike" cap="none" dirty="0"/>
                        <a:t>       9,000.00 </a:t>
                      </a:r>
                      <a:endParaRPr sz="1000" b="0" i="0" u="none" strike="noStrike" cap="none" dirty="0">
                        <a:solidFill>
                          <a:srgbClr val="000000"/>
                        </a:solidFill>
                        <a:latin typeface="ARIAL"/>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202500">
                <a:tc>
                  <a:txBody>
                    <a:bodyPr/>
                    <a:lstStyle/>
                    <a:p>
                      <a:pPr marL="0" marR="0" lvl="0" indent="0" algn="l" rtl="0">
                        <a:spcBef>
                          <a:spcPts val="0"/>
                        </a:spcBef>
                        <a:spcAft>
                          <a:spcPts val="0"/>
                        </a:spcAft>
                        <a:buNone/>
                      </a:pPr>
                      <a:r>
                        <a:rPr lang="es-EC" sz="1400" b="1" u="none" strike="noStrike" cap="none"/>
                        <a:t>TOTAL</a:t>
                      </a:r>
                      <a:endParaRPr sz="1400" b="1" i="0" u="none" strike="noStrike" cap="none">
                        <a:solidFill>
                          <a:srgbClr val="000000"/>
                        </a:solidFill>
                        <a:latin typeface="ARIAL"/>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l" rtl="0">
                        <a:spcBef>
                          <a:spcPts val="0"/>
                        </a:spcBef>
                        <a:spcAft>
                          <a:spcPts val="0"/>
                        </a:spcAft>
                        <a:buNone/>
                      </a:pPr>
                      <a:r>
                        <a:rPr lang="es-EC" sz="1400" b="1" u="none" strike="noStrike" cap="none" dirty="0"/>
                        <a:t>       9,000.00 </a:t>
                      </a:r>
                      <a:endParaRPr sz="1400" b="1" i="0" u="none" strike="noStrike" cap="none" dirty="0">
                        <a:solidFill>
                          <a:srgbClr val="000000"/>
                        </a:solidFill>
                        <a:latin typeface="ARIAL"/>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r>
            </a:tbl>
          </a:graphicData>
        </a:graphic>
      </p:graphicFrame>
      <p:graphicFrame>
        <p:nvGraphicFramePr>
          <p:cNvPr id="187" name="Google Shape;187;p22"/>
          <p:cNvGraphicFramePr/>
          <p:nvPr>
            <p:extLst>
              <p:ext uri="{D42A27DB-BD31-4B8C-83A1-F6EECF244321}">
                <p14:modId xmlns:p14="http://schemas.microsoft.com/office/powerpoint/2010/main" val="1231841465"/>
              </p:ext>
            </p:extLst>
          </p:nvPr>
        </p:nvGraphicFramePr>
        <p:xfrm>
          <a:off x="4058910" y="2501745"/>
          <a:ext cx="3313550" cy="686760"/>
        </p:xfrm>
        <a:graphic>
          <a:graphicData uri="http://schemas.openxmlformats.org/drawingml/2006/table">
            <a:tbl>
              <a:tblPr>
                <a:noFill/>
                <a:tableStyleId>{74929CAD-57C5-4D1D-9032-590A313D9DC8}</a:tableStyleId>
              </a:tblPr>
              <a:tblGrid>
                <a:gridCol w="2320600"/>
                <a:gridCol w="992950"/>
              </a:tblGrid>
              <a:tr h="268675">
                <a:tc gridSpan="2">
                  <a:txBody>
                    <a:bodyPr/>
                    <a:lstStyle/>
                    <a:p>
                      <a:pPr marL="0" marR="0" lvl="0" indent="0" algn="ctr" rtl="0">
                        <a:spcBef>
                          <a:spcPts val="0"/>
                        </a:spcBef>
                        <a:spcAft>
                          <a:spcPts val="0"/>
                        </a:spcAft>
                        <a:buNone/>
                      </a:pPr>
                      <a:r>
                        <a:rPr lang="es-EC" sz="1400" b="1" u="none" strike="noStrike" cap="none" dirty="0"/>
                        <a:t>CONVENIO FEDERACIÓN</a:t>
                      </a:r>
                      <a:endParaRPr sz="1400" b="1" i="0" u="none" strike="noStrike" cap="none" dirty="0">
                        <a:solidFill>
                          <a:srgbClr val="000000"/>
                        </a:solidFill>
                        <a:latin typeface="ARIAL"/>
                        <a:ea typeface="ARIAL"/>
                        <a:cs typeface="ARIAL"/>
                        <a:sym typeface="ARIAL"/>
                      </a:endParaRPr>
                    </a:p>
                  </a:txBody>
                  <a:tcPr marL="9525" marR="9525" marT="9525" marB="0">
                    <a:lnB w="12700" cap="flat" cmpd="sng">
                      <a:solidFill>
                        <a:schemeClr val="dk1"/>
                      </a:solidFill>
                      <a:prstDash val="solid"/>
                      <a:round/>
                      <a:headEnd type="none" w="sm" len="sm"/>
                      <a:tailEnd type="none" w="sm" len="sm"/>
                    </a:lnB>
                  </a:tcPr>
                </a:tc>
                <a:tc hMerge="1">
                  <a:txBody>
                    <a:bodyPr/>
                    <a:lstStyle/>
                    <a:p>
                      <a:endParaRPr lang="es-EC"/>
                    </a:p>
                  </a:txBody>
                  <a:tcPr/>
                </a:tc>
              </a:tr>
              <a:tr h="195200">
                <a:tc>
                  <a:txBody>
                    <a:bodyPr/>
                    <a:lstStyle/>
                    <a:p>
                      <a:pPr marL="0" marR="0" lvl="0" indent="0" algn="l" rtl="0">
                        <a:spcBef>
                          <a:spcPts val="0"/>
                        </a:spcBef>
                        <a:spcAft>
                          <a:spcPts val="0"/>
                        </a:spcAft>
                        <a:buNone/>
                      </a:pPr>
                      <a:r>
                        <a:rPr lang="es-EC" sz="1000" u="none" strike="noStrike" cap="none"/>
                        <a:t>INSTRUCTOR</a:t>
                      </a:r>
                      <a:endParaRPr sz="1000" b="0" i="0" u="none" strike="noStrike" cap="none">
                        <a:solidFill>
                          <a:srgbClr val="000000"/>
                        </a:solidFill>
                        <a:latin typeface="Arial"/>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C" sz="1000" u="none" strike="noStrike" cap="none"/>
                        <a:t>       8,000.00 </a:t>
                      </a:r>
                      <a:endParaRPr sz="1000" b="0" i="0" u="none" strike="noStrike" cap="none">
                        <a:solidFill>
                          <a:srgbClr val="000000"/>
                        </a:solidFill>
                        <a:latin typeface="ARIAL"/>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195200">
                <a:tc>
                  <a:txBody>
                    <a:bodyPr/>
                    <a:lstStyle/>
                    <a:p>
                      <a:pPr marL="0" marR="0" lvl="0" indent="0" algn="l" rtl="0">
                        <a:spcBef>
                          <a:spcPts val="0"/>
                        </a:spcBef>
                        <a:spcAft>
                          <a:spcPts val="0"/>
                        </a:spcAft>
                        <a:buNone/>
                      </a:pPr>
                      <a:r>
                        <a:rPr lang="es-EC" sz="1400" b="1" u="none" strike="noStrike" cap="none"/>
                        <a:t>TOTAL </a:t>
                      </a:r>
                      <a:endParaRPr sz="1400" b="1" i="0" u="none" strike="noStrike" cap="none">
                        <a:solidFill>
                          <a:srgbClr val="000000"/>
                        </a:solidFill>
                        <a:latin typeface="ARIAL"/>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l" rtl="0">
                        <a:spcBef>
                          <a:spcPts val="0"/>
                        </a:spcBef>
                        <a:spcAft>
                          <a:spcPts val="0"/>
                        </a:spcAft>
                        <a:buNone/>
                      </a:pPr>
                      <a:r>
                        <a:rPr lang="es-EC" sz="1400" b="1" u="none" strike="noStrike" cap="none" dirty="0"/>
                        <a:t>       8,000.00 </a:t>
                      </a:r>
                      <a:endParaRPr sz="1400" b="1" i="0" u="none" strike="noStrike" cap="none" dirty="0">
                        <a:solidFill>
                          <a:srgbClr val="000000"/>
                        </a:solidFill>
                        <a:latin typeface="ARIAL"/>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r>
            </a:tbl>
          </a:graphicData>
        </a:graphic>
      </p:graphicFrame>
      <p:sp>
        <p:nvSpPr>
          <p:cNvPr id="189" name="Google Shape;189;p22"/>
          <p:cNvSpPr txBox="1"/>
          <p:nvPr/>
        </p:nvSpPr>
        <p:spPr>
          <a:xfrm>
            <a:off x="8117457" y="5831984"/>
            <a:ext cx="3151557" cy="584775"/>
          </a:xfrm>
          <a:prstGeom prst="rect">
            <a:avLst/>
          </a:prstGeom>
          <a:noFill/>
          <a:ln>
            <a:noFill/>
          </a:ln>
        </p:spPr>
        <p:txBody>
          <a:bodyPr spcFirstLastPara="1" wrap="square" lIns="91425" tIns="45700" rIns="91425" bIns="45700" anchor="t" anchorCtr="0">
            <a:noAutofit/>
          </a:bodyPr>
          <a:lstStyle/>
          <a:p>
            <a:pPr lvl="0"/>
            <a:r>
              <a:rPr lang="es-EC" sz="3200" dirty="0"/>
              <a:t> </a:t>
            </a:r>
            <a:r>
              <a:rPr lang="es-EC" sz="3200" dirty="0" smtClean="0"/>
              <a:t>$1’410.128,00 </a:t>
            </a:r>
            <a:endParaRPr dirty="0"/>
          </a:p>
        </p:txBody>
      </p:sp>
      <p:graphicFrame>
        <p:nvGraphicFramePr>
          <p:cNvPr id="190" name="Google Shape;190;p22"/>
          <p:cNvGraphicFramePr/>
          <p:nvPr>
            <p:extLst>
              <p:ext uri="{D42A27DB-BD31-4B8C-83A1-F6EECF244321}">
                <p14:modId xmlns:p14="http://schemas.microsoft.com/office/powerpoint/2010/main" val="3678684513"/>
              </p:ext>
            </p:extLst>
          </p:nvPr>
        </p:nvGraphicFramePr>
        <p:xfrm>
          <a:off x="8027547" y="977659"/>
          <a:ext cx="3694075" cy="1509013"/>
        </p:xfrm>
        <a:graphic>
          <a:graphicData uri="http://schemas.openxmlformats.org/drawingml/2006/table">
            <a:tbl>
              <a:tblPr>
                <a:noFill/>
                <a:tableStyleId>{74929CAD-57C5-4D1D-9032-590A313D9DC8}</a:tableStyleId>
              </a:tblPr>
              <a:tblGrid>
                <a:gridCol w="2587100"/>
                <a:gridCol w="1106975"/>
              </a:tblGrid>
              <a:tr h="204848">
                <a:tc gridSpan="2">
                  <a:txBody>
                    <a:bodyPr/>
                    <a:lstStyle/>
                    <a:p>
                      <a:pPr marL="0" marR="0" lvl="0" indent="0" algn="ctr" rtl="0">
                        <a:spcBef>
                          <a:spcPts val="0"/>
                        </a:spcBef>
                        <a:spcAft>
                          <a:spcPts val="0"/>
                        </a:spcAft>
                        <a:buNone/>
                      </a:pPr>
                      <a:r>
                        <a:rPr lang="es-EC" sz="1200" b="1" u="none" strike="noStrike" cap="none" dirty="0"/>
                        <a:t>GOBIERNO PROVINCIAL </a:t>
                      </a:r>
                      <a:endParaRPr sz="1200" b="1" i="0" u="none" strike="noStrike" cap="none" dirty="0">
                        <a:solidFill>
                          <a:srgbClr val="000000"/>
                        </a:solidFill>
                        <a:latin typeface="ARIAL"/>
                        <a:ea typeface="ARIAL"/>
                        <a:cs typeface="ARIAL"/>
                        <a:sym typeface="ARIAL"/>
                      </a:endParaRPr>
                    </a:p>
                  </a:txBody>
                  <a:tcPr marL="9525" marR="9525" marT="9525" marB="0">
                    <a:lnB w="12700" cap="flat" cmpd="sng">
                      <a:solidFill>
                        <a:schemeClr val="dk1"/>
                      </a:solidFill>
                      <a:prstDash val="solid"/>
                      <a:round/>
                      <a:headEnd type="none" w="sm" len="sm"/>
                      <a:tailEnd type="none" w="sm" len="sm"/>
                    </a:lnB>
                  </a:tcPr>
                </a:tc>
                <a:tc hMerge="1">
                  <a:txBody>
                    <a:bodyPr/>
                    <a:lstStyle/>
                    <a:p>
                      <a:endParaRPr lang="es-EC"/>
                    </a:p>
                  </a:txBody>
                  <a:tcPr/>
                </a:tc>
              </a:tr>
              <a:tr h="160500">
                <a:tc>
                  <a:txBody>
                    <a:bodyPr/>
                    <a:lstStyle/>
                    <a:p>
                      <a:pPr marL="0" marR="0" lvl="0" indent="0" algn="l" rtl="0">
                        <a:spcBef>
                          <a:spcPts val="0"/>
                        </a:spcBef>
                        <a:spcAft>
                          <a:spcPts val="0"/>
                        </a:spcAft>
                        <a:buNone/>
                      </a:pPr>
                      <a:r>
                        <a:rPr lang="es-ES" sz="1100" b="0" i="0" u="none" strike="noStrike" cap="none" dirty="0" smtClean="0">
                          <a:solidFill>
                            <a:srgbClr val="000000"/>
                          </a:solidFill>
                          <a:latin typeface="+mn-lt"/>
                          <a:ea typeface="Arial"/>
                          <a:cs typeface="Arial"/>
                          <a:sym typeface="Arial"/>
                        </a:rPr>
                        <a:t>Puente Rio </a:t>
                      </a:r>
                      <a:r>
                        <a:rPr lang="es-ES" sz="1100" b="0" i="0" u="none" strike="noStrike" cap="none" dirty="0" err="1" smtClean="0">
                          <a:solidFill>
                            <a:srgbClr val="000000"/>
                          </a:solidFill>
                          <a:latin typeface="+mn-lt"/>
                          <a:ea typeface="Arial"/>
                          <a:cs typeface="Arial"/>
                          <a:sym typeface="Arial"/>
                        </a:rPr>
                        <a:t>Arajuno</a:t>
                      </a:r>
                      <a:r>
                        <a:rPr lang="es-ES" sz="1100" b="0" i="0" u="none" strike="noStrike" cap="none" dirty="0" smtClean="0">
                          <a:solidFill>
                            <a:srgbClr val="000000"/>
                          </a:solidFill>
                          <a:latin typeface="+mn-lt"/>
                          <a:ea typeface="Arial"/>
                          <a:cs typeface="Arial"/>
                          <a:sym typeface="Arial"/>
                        </a:rPr>
                        <a:t> </a:t>
                      </a:r>
                      <a:endParaRPr sz="1100" b="0" i="0" u="none" strike="noStrike" cap="none" dirty="0">
                        <a:solidFill>
                          <a:srgbClr val="000000"/>
                        </a:solidFill>
                        <a:latin typeface="+mn-lt"/>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spcBef>
                          <a:spcPts val="0"/>
                        </a:spcBef>
                        <a:spcAft>
                          <a:spcPts val="0"/>
                        </a:spcAft>
                        <a:buNone/>
                      </a:pPr>
                      <a:r>
                        <a:rPr lang="es-ES" sz="1100" b="0" i="0" u="none" strike="noStrike" cap="none" dirty="0" smtClean="0">
                          <a:solidFill>
                            <a:srgbClr val="000000"/>
                          </a:solidFill>
                          <a:latin typeface="+mn-lt"/>
                          <a:ea typeface="ARIAL"/>
                          <a:cs typeface="ARIAL"/>
                          <a:sym typeface="ARIAL"/>
                        </a:rPr>
                        <a:t>120,000.00</a:t>
                      </a:r>
                      <a:endParaRPr sz="1100" b="0" i="0" u="none" strike="noStrike" cap="none" dirty="0">
                        <a:solidFill>
                          <a:srgbClr val="000000"/>
                        </a:solidFill>
                        <a:latin typeface="+mn-lt"/>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321000">
                <a:tc>
                  <a:txBody>
                    <a:bodyPr/>
                    <a:lstStyle/>
                    <a:p>
                      <a:pPr marL="0" marR="0" lvl="0" indent="0" algn="l" rtl="0">
                        <a:spcBef>
                          <a:spcPts val="0"/>
                        </a:spcBef>
                        <a:spcAft>
                          <a:spcPts val="0"/>
                        </a:spcAft>
                        <a:buNone/>
                      </a:pPr>
                      <a:r>
                        <a:rPr lang="es-ES" sz="1100" dirty="0" smtClean="0">
                          <a:latin typeface="+mn-lt"/>
                        </a:rPr>
                        <a:t>Arreglo</a:t>
                      </a:r>
                      <a:r>
                        <a:rPr lang="es-ES" sz="1100" baseline="0" dirty="0" smtClean="0">
                          <a:latin typeface="+mn-lt"/>
                        </a:rPr>
                        <a:t> Dique Fátima</a:t>
                      </a:r>
                      <a:endParaRPr sz="1100" dirty="0">
                        <a:latin typeface="+mn-lt"/>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spcBef>
                          <a:spcPts val="0"/>
                        </a:spcBef>
                        <a:spcAft>
                          <a:spcPts val="0"/>
                        </a:spcAft>
                        <a:buNone/>
                      </a:pPr>
                      <a:r>
                        <a:rPr lang="es-ES" sz="1100" dirty="0" smtClean="0">
                          <a:latin typeface="+mn-lt"/>
                        </a:rPr>
                        <a:t>150,000.00</a:t>
                      </a:r>
                      <a:endParaRPr sz="1100" dirty="0">
                        <a:latin typeface="+mn-lt"/>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188775">
                <a:tc>
                  <a:txBody>
                    <a:bodyPr/>
                    <a:lstStyle/>
                    <a:p>
                      <a:pPr marL="0" marR="0" lvl="0" indent="0" algn="l" rtl="0">
                        <a:spcBef>
                          <a:spcPts val="0"/>
                        </a:spcBef>
                        <a:spcAft>
                          <a:spcPts val="0"/>
                        </a:spcAft>
                        <a:buNone/>
                      </a:pPr>
                      <a:r>
                        <a:rPr lang="es-ES" sz="1100" dirty="0" smtClean="0">
                          <a:latin typeface="+mn-lt"/>
                        </a:rPr>
                        <a:t>Asfalto </a:t>
                      </a:r>
                      <a:r>
                        <a:rPr lang="es-ES" sz="1100" dirty="0" err="1" smtClean="0">
                          <a:latin typeface="+mn-lt"/>
                        </a:rPr>
                        <a:t>Murialdo</a:t>
                      </a:r>
                      <a:r>
                        <a:rPr lang="es-ES" sz="1100" dirty="0" smtClean="0">
                          <a:latin typeface="+mn-lt"/>
                        </a:rPr>
                        <a:t> - Libertad</a:t>
                      </a:r>
                      <a:endParaRPr sz="1100" dirty="0">
                        <a:latin typeface="+mn-lt"/>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spcBef>
                          <a:spcPts val="0"/>
                        </a:spcBef>
                        <a:spcAft>
                          <a:spcPts val="0"/>
                        </a:spcAft>
                        <a:buNone/>
                      </a:pPr>
                      <a:r>
                        <a:rPr lang="es-ES" sz="1100" dirty="0" smtClean="0">
                          <a:latin typeface="+mn-lt"/>
                        </a:rPr>
                        <a:t>350,000,00</a:t>
                      </a:r>
                      <a:endParaRPr sz="1100" dirty="0">
                        <a:latin typeface="+mn-lt"/>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208975">
                <a:tc>
                  <a:txBody>
                    <a:bodyPr/>
                    <a:lstStyle/>
                    <a:p>
                      <a:pPr marL="0" marR="0" lvl="0" indent="0" algn="l" rtl="0">
                        <a:spcBef>
                          <a:spcPts val="0"/>
                        </a:spcBef>
                        <a:spcAft>
                          <a:spcPts val="0"/>
                        </a:spcAft>
                        <a:buNone/>
                      </a:pPr>
                      <a:r>
                        <a:rPr lang="es-ES" sz="1100" b="0" i="0" u="none" strike="noStrike" cap="none" dirty="0" smtClean="0">
                          <a:solidFill>
                            <a:srgbClr val="000000"/>
                          </a:solidFill>
                          <a:latin typeface="+mn-lt"/>
                          <a:ea typeface="Arial"/>
                          <a:cs typeface="Arial"/>
                          <a:sym typeface="Arial"/>
                        </a:rPr>
                        <a:t>Reconstrucción</a:t>
                      </a:r>
                      <a:r>
                        <a:rPr lang="es-ES" sz="1100" b="0" i="0" u="none" strike="noStrike" cap="none" baseline="0" dirty="0" smtClean="0">
                          <a:solidFill>
                            <a:srgbClr val="000000"/>
                          </a:solidFill>
                          <a:latin typeface="+mn-lt"/>
                          <a:ea typeface="Arial"/>
                          <a:cs typeface="Arial"/>
                          <a:sym typeface="Arial"/>
                        </a:rPr>
                        <a:t> veredas </a:t>
                      </a:r>
                      <a:endParaRPr sz="1100" b="0" i="0" u="none" strike="noStrike" cap="none" dirty="0">
                        <a:solidFill>
                          <a:srgbClr val="000000"/>
                        </a:solidFill>
                        <a:latin typeface="+mn-lt"/>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spcBef>
                          <a:spcPts val="0"/>
                        </a:spcBef>
                        <a:spcAft>
                          <a:spcPts val="0"/>
                        </a:spcAft>
                        <a:buNone/>
                      </a:pPr>
                      <a:r>
                        <a:rPr lang="es-ES" sz="1100" b="0" i="0" u="none" strike="noStrike" cap="none" dirty="0" smtClean="0">
                          <a:solidFill>
                            <a:srgbClr val="000000"/>
                          </a:solidFill>
                          <a:latin typeface="+mn-lt"/>
                          <a:ea typeface="ARIAL"/>
                          <a:cs typeface="ARIAL"/>
                          <a:sym typeface="ARIAL"/>
                        </a:rPr>
                        <a:t>3,500.00</a:t>
                      </a:r>
                      <a:endParaRPr sz="1100" b="0" i="0" u="none" strike="noStrike" cap="none" dirty="0">
                        <a:solidFill>
                          <a:srgbClr val="000000"/>
                        </a:solidFill>
                        <a:latin typeface="+mn-lt"/>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408250">
                <a:tc>
                  <a:txBody>
                    <a:bodyPr/>
                    <a:lstStyle/>
                    <a:p>
                      <a:pPr marL="0" marR="0" lvl="0" indent="0" algn="l" rtl="0">
                        <a:spcBef>
                          <a:spcPts val="0"/>
                        </a:spcBef>
                        <a:spcAft>
                          <a:spcPts val="0"/>
                        </a:spcAft>
                        <a:buNone/>
                      </a:pPr>
                      <a:r>
                        <a:rPr lang="es-ES" sz="1200" b="0" i="0" u="none" strike="noStrike" cap="none" dirty="0" smtClean="0">
                          <a:solidFill>
                            <a:srgbClr val="000000"/>
                          </a:solidFill>
                          <a:latin typeface="ARIAL"/>
                          <a:ea typeface="ARIAL"/>
                          <a:cs typeface="ARIAL"/>
                          <a:sym typeface="ARIAL"/>
                        </a:rPr>
                        <a:t>Ordenanza</a:t>
                      </a:r>
                      <a:r>
                        <a:rPr lang="es-ES" sz="1200" b="0" i="0" u="none" strike="noStrike" cap="none" baseline="0" dirty="0" smtClean="0">
                          <a:solidFill>
                            <a:srgbClr val="000000"/>
                          </a:solidFill>
                          <a:latin typeface="ARIAL"/>
                          <a:ea typeface="ARIAL"/>
                          <a:cs typeface="ARIAL"/>
                          <a:sym typeface="ARIAL"/>
                        </a:rPr>
                        <a:t> 091</a:t>
                      </a:r>
                    </a:p>
                    <a:p>
                      <a:pPr marL="0" marR="0" lvl="0" indent="0" algn="l" rtl="0">
                        <a:spcBef>
                          <a:spcPts val="0"/>
                        </a:spcBef>
                        <a:spcAft>
                          <a:spcPts val="0"/>
                        </a:spcAft>
                        <a:buNone/>
                      </a:pPr>
                      <a:r>
                        <a:rPr lang="es-ES" sz="1200" b="0" i="0" u="none" strike="noStrike" cap="none" baseline="0" dirty="0" smtClean="0">
                          <a:solidFill>
                            <a:srgbClr val="000000"/>
                          </a:solidFill>
                          <a:latin typeface="ARIAL"/>
                          <a:ea typeface="ARIAL"/>
                          <a:cs typeface="ARIAL"/>
                          <a:sym typeface="ARIAL"/>
                        </a:rPr>
                        <a:t>Expropiación de 105 Has</a:t>
                      </a:r>
                      <a:endParaRPr sz="1200" b="0" i="0" u="none" strike="noStrike" cap="none" dirty="0">
                        <a:solidFill>
                          <a:srgbClr val="000000"/>
                        </a:solidFill>
                        <a:latin typeface="ARIAL"/>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r" rtl="0">
                        <a:spcBef>
                          <a:spcPts val="0"/>
                        </a:spcBef>
                        <a:spcAft>
                          <a:spcPts val="0"/>
                        </a:spcAft>
                        <a:buNone/>
                      </a:pPr>
                      <a:r>
                        <a:rPr lang="es-ES" sz="1200" b="0" i="0" u="none" strike="noStrike" cap="none" dirty="0" smtClean="0">
                          <a:solidFill>
                            <a:srgbClr val="000000"/>
                          </a:solidFill>
                          <a:latin typeface="ARIAL"/>
                          <a:ea typeface="ARIAL"/>
                          <a:cs typeface="ARIAL"/>
                          <a:sym typeface="ARIAL"/>
                        </a:rPr>
                        <a:t>100,000.00</a:t>
                      </a:r>
                    </a:p>
                    <a:p>
                      <a:pPr marL="0" marR="0" lvl="0" indent="0" algn="r" rtl="0">
                        <a:spcBef>
                          <a:spcPts val="0"/>
                        </a:spcBef>
                        <a:spcAft>
                          <a:spcPts val="0"/>
                        </a:spcAft>
                        <a:buNone/>
                      </a:pPr>
                      <a:r>
                        <a:rPr lang="es-ES" sz="1200" b="0" i="0" u="none" strike="noStrike" cap="none" dirty="0" smtClean="0">
                          <a:solidFill>
                            <a:srgbClr val="000000"/>
                          </a:solidFill>
                          <a:latin typeface="ARIAL"/>
                          <a:ea typeface="ARIAL"/>
                          <a:cs typeface="ARIAL"/>
                          <a:sym typeface="ARIAL"/>
                        </a:rPr>
                        <a:t>300,000,00</a:t>
                      </a:r>
                      <a:endParaRPr sz="1200" b="0" i="0" u="none" strike="noStrike" cap="none" dirty="0">
                        <a:solidFill>
                          <a:srgbClr val="000000"/>
                        </a:solidFill>
                        <a:latin typeface="ARIAL"/>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r>
            </a:tbl>
          </a:graphicData>
        </a:graphic>
      </p:graphicFrame>
      <p:sp>
        <p:nvSpPr>
          <p:cNvPr id="191" name="Google Shape;191;p22"/>
          <p:cNvSpPr/>
          <p:nvPr/>
        </p:nvSpPr>
        <p:spPr>
          <a:xfrm>
            <a:off x="788565" y="6459522"/>
            <a:ext cx="931178" cy="26005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
        <p:nvSpPr>
          <p:cNvPr id="2" name="CuadroTexto 1"/>
          <p:cNvSpPr txBox="1"/>
          <p:nvPr/>
        </p:nvSpPr>
        <p:spPr>
          <a:xfrm>
            <a:off x="8117457" y="2656936"/>
            <a:ext cx="3795622" cy="307777"/>
          </a:xfrm>
          <a:prstGeom prst="rect">
            <a:avLst/>
          </a:prstGeom>
          <a:noFill/>
        </p:spPr>
        <p:txBody>
          <a:bodyPr wrap="square" rtlCol="0">
            <a:spAutoFit/>
          </a:bodyPr>
          <a:lstStyle/>
          <a:p>
            <a:r>
              <a:rPr lang="es-ES" b="1" dirty="0" smtClean="0"/>
              <a:t>TOTAL                                        1’023,000.00 </a:t>
            </a:r>
            <a:endParaRPr lang="es-EC" b="1" dirty="0"/>
          </a:p>
        </p:txBody>
      </p:sp>
      <p:graphicFrame>
        <p:nvGraphicFramePr>
          <p:cNvPr id="15" name="Google Shape;184;p22"/>
          <p:cNvGraphicFramePr/>
          <p:nvPr>
            <p:extLst>
              <p:ext uri="{D42A27DB-BD31-4B8C-83A1-F6EECF244321}">
                <p14:modId xmlns:p14="http://schemas.microsoft.com/office/powerpoint/2010/main" val="609525290"/>
              </p:ext>
            </p:extLst>
          </p:nvPr>
        </p:nvGraphicFramePr>
        <p:xfrm>
          <a:off x="4076436" y="3543395"/>
          <a:ext cx="3451550" cy="1267983"/>
        </p:xfrm>
        <a:graphic>
          <a:graphicData uri="http://schemas.openxmlformats.org/drawingml/2006/table">
            <a:tbl>
              <a:tblPr>
                <a:noFill/>
                <a:tableStyleId>{74929CAD-57C5-4D1D-9032-590A313D9DC8}</a:tableStyleId>
              </a:tblPr>
              <a:tblGrid>
                <a:gridCol w="2417250"/>
                <a:gridCol w="1034300"/>
              </a:tblGrid>
              <a:tr h="0">
                <a:tc gridSpan="2">
                  <a:txBody>
                    <a:bodyPr/>
                    <a:lstStyle/>
                    <a:p>
                      <a:pPr marL="0" marR="0" lvl="0" indent="0" algn="ctr" rtl="0">
                        <a:spcBef>
                          <a:spcPts val="0"/>
                        </a:spcBef>
                        <a:spcAft>
                          <a:spcPts val="0"/>
                        </a:spcAft>
                        <a:buNone/>
                      </a:pPr>
                      <a:r>
                        <a:rPr lang="es-EC" sz="1400" b="1" u="none" strike="noStrike" cap="none" dirty="0" smtClean="0"/>
                        <a:t>PATRONATO PROVINCIAL</a:t>
                      </a:r>
                      <a:endParaRPr sz="1400" b="1" i="0" u="none" strike="noStrike" cap="none" dirty="0">
                        <a:solidFill>
                          <a:srgbClr val="000000"/>
                        </a:solidFill>
                        <a:latin typeface="ARIAL"/>
                        <a:ea typeface="ARIAL"/>
                        <a:cs typeface="ARIAL"/>
                        <a:sym typeface="ARIAL"/>
                      </a:endParaRPr>
                    </a:p>
                  </a:txBody>
                  <a:tcPr marL="9525" marR="9525" marT="9525" marB="0">
                    <a:lnB w="12700" cap="flat" cmpd="sng">
                      <a:solidFill>
                        <a:schemeClr val="dk1"/>
                      </a:solidFill>
                      <a:prstDash val="solid"/>
                      <a:round/>
                      <a:headEnd type="none" w="sm" len="sm"/>
                      <a:tailEnd type="none" w="sm" len="sm"/>
                    </a:lnB>
                  </a:tcPr>
                </a:tc>
                <a:tc hMerge="1">
                  <a:txBody>
                    <a:bodyPr/>
                    <a:lstStyle/>
                    <a:p>
                      <a:endParaRPr lang="es-EC"/>
                    </a:p>
                  </a:txBody>
                  <a:tcPr/>
                </a:tc>
              </a:tr>
              <a:tr h="260373">
                <a:tc>
                  <a:txBody>
                    <a:bodyPr/>
                    <a:lstStyle/>
                    <a:p>
                      <a:pPr marL="0" marR="0" lvl="0" indent="0" algn="l" rtl="0">
                        <a:spcBef>
                          <a:spcPts val="0"/>
                        </a:spcBef>
                        <a:spcAft>
                          <a:spcPts val="0"/>
                        </a:spcAft>
                        <a:buNone/>
                      </a:pPr>
                      <a:r>
                        <a:rPr lang="es-ES" sz="1000" b="0" i="0" u="none" strike="noStrike" cap="none" dirty="0" smtClean="0">
                          <a:solidFill>
                            <a:srgbClr val="000000"/>
                          </a:solidFill>
                          <a:latin typeface="Arial"/>
                          <a:ea typeface="Arial"/>
                          <a:cs typeface="Arial"/>
                          <a:sym typeface="Arial"/>
                        </a:rPr>
                        <a:t>Promotora</a:t>
                      </a:r>
                      <a:endParaRPr sz="1000" b="0" i="0" u="none" strike="noStrike" cap="none" dirty="0">
                        <a:solidFill>
                          <a:srgbClr val="000000"/>
                        </a:solidFill>
                        <a:latin typeface="Arial"/>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spcBef>
                          <a:spcPts val="0"/>
                        </a:spcBef>
                        <a:spcAft>
                          <a:spcPts val="0"/>
                        </a:spcAft>
                        <a:buNone/>
                      </a:pPr>
                      <a:r>
                        <a:rPr lang="es-ES" sz="1000" b="0" i="0" u="none" strike="noStrike" cap="none" dirty="0" smtClean="0">
                          <a:solidFill>
                            <a:srgbClr val="000000"/>
                          </a:solidFill>
                          <a:latin typeface="ARIAL"/>
                          <a:ea typeface="ARIAL"/>
                          <a:cs typeface="ARIAL"/>
                          <a:sym typeface="ARIAL"/>
                        </a:rPr>
                        <a:t>6,000.00</a:t>
                      </a:r>
                      <a:endParaRPr sz="1000" b="0" i="0" u="none" strike="noStrike" cap="none" dirty="0">
                        <a:solidFill>
                          <a:srgbClr val="000000"/>
                        </a:solidFill>
                        <a:latin typeface="ARIAL"/>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261575">
                <a:tc>
                  <a:txBody>
                    <a:bodyPr/>
                    <a:lstStyle/>
                    <a:p>
                      <a:pPr marL="0" marR="0" lvl="0" indent="0" algn="l" rtl="0">
                        <a:spcBef>
                          <a:spcPts val="0"/>
                        </a:spcBef>
                        <a:spcAft>
                          <a:spcPts val="0"/>
                        </a:spcAft>
                        <a:buNone/>
                      </a:pPr>
                      <a:r>
                        <a:rPr lang="es-ES" sz="1000" b="0" i="0" u="none" strike="noStrike" cap="none" dirty="0" smtClean="0">
                          <a:solidFill>
                            <a:srgbClr val="000000"/>
                          </a:solidFill>
                          <a:latin typeface="Arial"/>
                          <a:ea typeface="Arial"/>
                          <a:cs typeface="Arial"/>
                          <a:sym typeface="Arial"/>
                        </a:rPr>
                        <a:t>Movilización</a:t>
                      </a:r>
                      <a:endParaRPr sz="1000" b="0" i="0" u="none" strike="noStrike" cap="none" dirty="0">
                        <a:solidFill>
                          <a:srgbClr val="000000"/>
                        </a:solidFill>
                        <a:latin typeface="Arial"/>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spcBef>
                          <a:spcPts val="0"/>
                        </a:spcBef>
                        <a:spcAft>
                          <a:spcPts val="0"/>
                        </a:spcAft>
                        <a:buNone/>
                      </a:pPr>
                      <a:r>
                        <a:rPr lang="es-ES" sz="1000" b="0" i="0" u="none" strike="noStrike" cap="none" dirty="0" smtClean="0">
                          <a:solidFill>
                            <a:srgbClr val="000000"/>
                          </a:solidFill>
                          <a:latin typeface="ARIAL"/>
                          <a:ea typeface="ARIAL"/>
                          <a:cs typeface="ARIAL"/>
                          <a:sym typeface="ARIAL"/>
                        </a:rPr>
                        <a:t>5,000,00</a:t>
                      </a:r>
                      <a:endParaRPr sz="1000" b="0" i="0" u="none" strike="noStrike" cap="none" dirty="0">
                        <a:solidFill>
                          <a:srgbClr val="000000"/>
                        </a:solidFill>
                        <a:latin typeface="ARIAL"/>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261575">
                <a:tc>
                  <a:txBody>
                    <a:bodyPr/>
                    <a:lstStyle/>
                    <a:p>
                      <a:pPr marL="0" marR="0" lvl="0" indent="0" algn="l" rtl="0">
                        <a:spcBef>
                          <a:spcPts val="0"/>
                        </a:spcBef>
                        <a:spcAft>
                          <a:spcPts val="0"/>
                        </a:spcAft>
                        <a:buNone/>
                      </a:pPr>
                      <a:r>
                        <a:rPr lang="es-ES" sz="1000" b="0" i="0" u="none" strike="noStrike" cap="none" dirty="0" smtClean="0">
                          <a:solidFill>
                            <a:srgbClr val="000000"/>
                          </a:solidFill>
                          <a:latin typeface="Arial"/>
                          <a:ea typeface="Arial"/>
                          <a:cs typeface="Arial"/>
                          <a:sym typeface="Arial"/>
                        </a:rPr>
                        <a:t>Asistencia Medica</a:t>
                      </a:r>
                      <a:endParaRPr sz="1000" b="0" i="0" u="none" strike="noStrike" cap="none" dirty="0">
                        <a:solidFill>
                          <a:srgbClr val="000000"/>
                        </a:solidFill>
                        <a:latin typeface="Arial"/>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spcBef>
                          <a:spcPts val="0"/>
                        </a:spcBef>
                        <a:spcAft>
                          <a:spcPts val="0"/>
                        </a:spcAft>
                        <a:buNone/>
                      </a:pPr>
                      <a:r>
                        <a:rPr lang="es-ES" sz="1000" b="0" i="0" u="none" strike="noStrike" cap="none" dirty="0" smtClean="0">
                          <a:solidFill>
                            <a:srgbClr val="000000"/>
                          </a:solidFill>
                          <a:latin typeface="ARIAL"/>
                          <a:ea typeface="ARIAL"/>
                          <a:cs typeface="ARIAL"/>
                          <a:sym typeface="ARIAL"/>
                        </a:rPr>
                        <a:t>2,000,00</a:t>
                      </a:r>
                      <a:endParaRPr sz="1000" b="0" i="0" u="none" strike="noStrike" cap="none" dirty="0">
                        <a:solidFill>
                          <a:srgbClr val="000000"/>
                        </a:solidFill>
                        <a:latin typeface="ARIAL"/>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261575">
                <a:tc>
                  <a:txBody>
                    <a:bodyPr/>
                    <a:lstStyle/>
                    <a:p>
                      <a:pPr marL="0" marR="0" lvl="0" indent="0" algn="l" rtl="0">
                        <a:spcBef>
                          <a:spcPts val="0"/>
                        </a:spcBef>
                        <a:spcAft>
                          <a:spcPts val="0"/>
                        </a:spcAft>
                        <a:buNone/>
                      </a:pPr>
                      <a:r>
                        <a:rPr lang="es-EC" sz="1400" b="1" u="none" strike="noStrike" cap="none" dirty="0"/>
                        <a:t>TOTAL</a:t>
                      </a:r>
                      <a:endParaRPr sz="1400" b="1" i="0" u="none" strike="noStrike" cap="none" dirty="0">
                        <a:solidFill>
                          <a:srgbClr val="000000"/>
                        </a:solidFill>
                        <a:latin typeface="ARIAL"/>
                        <a:ea typeface="ARIAL"/>
                        <a:cs typeface="ARIAL"/>
                        <a:sym typeface="ARIAL"/>
                      </a:endParaRPr>
                    </a:p>
                  </a:txBody>
                  <a:tcPr marL="9525" marR="9525" marT="9525" marB="0">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l" rtl="0">
                        <a:spcBef>
                          <a:spcPts val="0"/>
                        </a:spcBef>
                        <a:spcAft>
                          <a:spcPts val="0"/>
                        </a:spcAft>
                        <a:buNone/>
                      </a:pPr>
                      <a:r>
                        <a:rPr lang="es-EC" sz="1400" b="1" u="none" strike="noStrike" cap="none" dirty="0"/>
                        <a:t>     </a:t>
                      </a:r>
                      <a:r>
                        <a:rPr lang="es-EC" sz="1400" b="1" u="none" strike="noStrike" cap="none" dirty="0" smtClean="0"/>
                        <a:t>13,000.00 </a:t>
                      </a:r>
                      <a:endParaRPr sz="1400" b="1" i="0" u="none" strike="noStrike" cap="none" dirty="0">
                        <a:solidFill>
                          <a:srgbClr val="000000"/>
                        </a:solidFill>
                        <a:latin typeface="ARIAL"/>
                        <a:ea typeface="ARIAL"/>
                        <a:cs typeface="ARIAL"/>
                        <a:sym typeface="ARIAL"/>
                      </a:endParaRPr>
                    </a:p>
                  </a:txBody>
                  <a:tcPr marL="9525" marR="9525" marT="9525" marB="0">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r>
            </a:tbl>
          </a:graphicData>
        </a:graphic>
      </p:graphicFrame>
      <p:sp>
        <p:nvSpPr>
          <p:cNvPr id="3" name="Rectángulo 2"/>
          <p:cNvSpPr/>
          <p:nvPr/>
        </p:nvSpPr>
        <p:spPr>
          <a:xfrm>
            <a:off x="8039300" y="2483072"/>
            <a:ext cx="3710739" cy="173864"/>
          </a:xfrm>
          <a:prstGeom prst="rect">
            <a:avLst/>
          </a:prstGeom>
          <a:ln w="158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s-ES" sz="1200" dirty="0" smtClean="0"/>
              <a:t>Consorcio y mesa turística</a:t>
            </a:r>
            <a:endParaRPr lang="es-EC" sz="1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3"/>
          <p:cNvSpPr/>
          <p:nvPr/>
        </p:nvSpPr>
        <p:spPr>
          <a:xfrm>
            <a:off x="0" y="0"/>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7" name="Google Shape;197;p23"/>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198" name="Google Shape;198;p23"/>
          <p:cNvSpPr txBox="1"/>
          <p:nvPr/>
        </p:nvSpPr>
        <p:spPr>
          <a:xfrm>
            <a:off x="2146658" y="2827172"/>
            <a:ext cx="6999114" cy="1412223"/>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60F18"/>
              </a:buClr>
              <a:buSzPts val="7200"/>
              <a:buFont typeface="Stardos Stencil"/>
              <a:buNone/>
            </a:pPr>
            <a:r>
              <a:rPr lang="es-EC" sz="7200" b="1">
                <a:solidFill>
                  <a:srgbClr val="060F18"/>
                </a:solidFill>
                <a:latin typeface="Stardos Stencil"/>
                <a:ea typeface="Stardos Stencil"/>
                <a:cs typeface="Stardos Stencil"/>
                <a:sym typeface="Stardos Stencil"/>
              </a:rPr>
              <a:t>GASTO CORRIENTE</a:t>
            </a:r>
            <a:endParaRPr sz="8800" b="1">
              <a:solidFill>
                <a:srgbClr val="060F18"/>
              </a:solidFill>
              <a:latin typeface="Stardos Stencil"/>
              <a:ea typeface="Stardos Stencil"/>
              <a:cs typeface="Stardos Stencil"/>
              <a:sym typeface="Stardos Stencil"/>
            </a:endParaRPr>
          </a:p>
        </p:txBody>
      </p:sp>
      <p:sp>
        <p:nvSpPr>
          <p:cNvPr id="199" name="Google Shape;199;p23"/>
          <p:cNvSpPr/>
          <p:nvPr/>
        </p:nvSpPr>
        <p:spPr>
          <a:xfrm>
            <a:off x="788565" y="6459522"/>
            <a:ext cx="931178" cy="26005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sp>
        <p:nvSpPr>
          <p:cNvPr id="204" name="Google Shape;204;p24"/>
          <p:cNvSpPr/>
          <p:nvPr/>
        </p:nvSpPr>
        <p:spPr>
          <a:xfrm>
            <a:off x="0" y="0"/>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5" name="Google Shape;205;p24"/>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206" name="Google Shape;206;p24"/>
          <p:cNvSpPr txBox="1"/>
          <p:nvPr/>
        </p:nvSpPr>
        <p:spPr>
          <a:xfrm>
            <a:off x="3458531" y="158999"/>
            <a:ext cx="5386555" cy="822261"/>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60F18"/>
              </a:buClr>
              <a:buSzPts val="4000"/>
              <a:buFont typeface="Stardos Stencil"/>
              <a:buNone/>
            </a:pPr>
            <a:r>
              <a:rPr lang="es-EC" sz="4000" b="1">
                <a:solidFill>
                  <a:srgbClr val="060F18"/>
                </a:solidFill>
                <a:latin typeface="Stardos Stencil"/>
                <a:ea typeface="Stardos Stencil"/>
                <a:cs typeface="Stardos Stencil"/>
                <a:sym typeface="Stardos Stencil"/>
              </a:rPr>
              <a:t>GASTO CORRIENTE</a:t>
            </a:r>
            <a:endParaRPr sz="4800" b="1">
              <a:solidFill>
                <a:srgbClr val="060F18"/>
              </a:solidFill>
              <a:latin typeface="Stardos Stencil"/>
              <a:ea typeface="Stardos Stencil"/>
              <a:cs typeface="Stardos Stencil"/>
              <a:sym typeface="Stardos Stencil"/>
            </a:endParaRPr>
          </a:p>
        </p:txBody>
      </p:sp>
      <p:sp>
        <p:nvSpPr>
          <p:cNvPr id="207" name="Google Shape;207;p24"/>
          <p:cNvSpPr txBox="1"/>
          <p:nvPr/>
        </p:nvSpPr>
        <p:spPr>
          <a:xfrm>
            <a:off x="8427075" y="5924196"/>
            <a:ext cx="2588653"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1600" b="1">
                <a:solidFill>
                  <a:schemeClr val="dk1"/>
                </a:solidFill>
                <a:latin typeface="Calibri"/>
                <a:ea typeface="Calibri"/>
                <a:cs typeface="Calibri"/>
                <a:sym typeface="Calibri"/>
              </a:rPr>
              <a:t>GASTO EN PERSONAL</a:t>
            </a:r>
            <a:endParaRPr/>
          </a:p>
        </p:txBody>
      </p:sp>
      <p:sp>
        <p:nvSpPr>
          <p:cNvPr id="208" name="Google Shape;208;p24"/>
          <p:cNvSpPr txBox="1"/>
          <p:nvPr/>
        </p:nvSpPr>
        <p:spPr>
          <a:xfrm>
            <a:off x="9113949" y="6262750"/>
            <a:ext cx="1395211"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1600" b="1">
                <a:solidFill>
                  <a:schemeClr val="dk1"/>
                </a:solidFill>
                <a:latin typeface="Calibri"/>
                <a:ea typeface="Calibri"/>
                <a:cs typeface="Calibri"/>
                <a:sym typeface="Calibri"/>
              </a:rPr>
              <a:t>65,540.36</a:t>
            </a:r>
            <a:endParaRPr/>
          </a:p>
        </p:txBody>
      </p:sp>
      <p:graphicFrame>
        <p:nvGraphicFramePr>
          <p:cNvPr id="209" name="Google Shape;209;p24"/>
          <p:cNvGraphicFramePr/>
          <p:nvPr/>
        </p:nvGraphicFramePr>
        <p:xfrm>
          <a:off x="852121" y="1820831"/>
          <a:ext cx="10599350" cy="2554605"/>
        </p:xfrm>
        <a:graphic>
          <a:graphicData uri="http://schemas.openxmlformats.org/drawingml/2006/table">
            <a:tbl>
              <a:tblPr>
                <a:noFill/>
                <a:tableStyleId>{BADA13C7-54C4-433D-9D6E-44B929201468}</a:tableStyleId>
              </a:tblPr>
              <a:tblGrid>
                <a:gridCol w="2458400"/>
                <a:gridCol w="1652375"/>
                <a:gridCol w="1652375"/>
                <a:gridCol w="1209050"/>
                <a:gridCol w="1209050"/>
                <a:gridCol w="1209050"/>
                <a:gridCol w="1209050"/>
              </a:tblGrid>
              <a:tr h="200025">
                <a:tc gridSpan="7">
                  <a:txBody>
                    <a:bodyPr/>
                    <a:lstStyle/>
                    <a:p>
                      <a:pPr marL="0" marR="0" lvl="0" indent="0" algn="ctr" rtl="0">
                        <a:spcBef>
                          <a:spcPts val="0"/>
                        </a:spcBef>
                        <a:spcAft>
                          <a:spcPts val="0"/>
                        </a:spcAft>
                        <a:buNone/>
                      </a:pPr>
                      <a:r>
                        <a:rPr lang="es-EC" sz="1800" b="1" u="none" strike="noStrike" cap="none"/>
                        <a:t>GASTO CORRIENTE EN PERSONAL</a:t>
                      </a:r>
                      <a:endParaRPr sz="1800" b="1" i="0" u="none" strike="noStrike" cap="none">
                        <a:solidFill>
                          <a:srgbClr val="000000"/>
                        </a:solidFill>
                        <a:latin typeface="Calibri"/>
                        <a:ea typeface="Calibri"/>
                        <a:cs typeface="Calibri"/>
                        <a:sym typeface="Calibri"/>
                      </a:endParaRPr>
                    </a:p>
                  </a:txBody>
                  <a:tcPr marL="9525" marR="9525" marT="9525"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81000">
                <a:tc>
                  <a:txBody>
                    <a:bodyPr/>
                    <a:lstStyle/>
                    <a:p>
                      <a:pPr marL="0" marR="0" lvl="0" indent="0" algn="ctr" rtl="0">
                        <a:spcBef>
                          <a:spcPts val="0"/>
                        </a:spcBef>
                        <a:spcAft>
                          <a:spcPts val="0"/>
                        </a:spcAft>
                        <a:buNone/>
                      </a:pPr>
                      <a:r>
                        <a:rPr lang="es-EC" sz="1600" b="1" u="none" strike="noStrike" cap="none"/>
                        <a:t>FUNCIONARIOS</a:t>
                      </a:r>
                      <a:endParaRPr sz="1600" b="1"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s-EC" sz="1600" b="1" u="none" strike="noStrike" cap="none"/>
                        <a:t>REMUNERACIÓN MENSUAL</a:t>
                      </a:r>
                      <a:endParaRPr sz="1600" b="1"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s-EC" sz="1600" b="1" u="none" strike="noStrike" cap="none"/>
                        <a:t>REMUNERACIÓN ANUAL</a:t>
                      </a:r>
                      <a:endParaRPr sz="1600" b="1"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s-EC" sz="1600" b="1" u="none" strike="noStrike" cap="none"/>
                        <a:t>APORTE PATRONAL</a:t>
                      </a:r>
                      <a:endParaRPr sz="1600" b="1"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s-EC" sz="1600" b="1" u="none" strike="noStrike" cap="none"/>
                        <a:t>DÉCIMO CUARTO</a:t>
                      </a:r>
                      <a:endParaRPr sz="1600" b="1"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s-EC" sz="1600" b="1" u="none" strike="noStrike" cap="none"/>
                        <a:t>DÉCIMO TERCERO</a:t>
                      </a:r>
                      <a:endParaRPr sz="1600" b="1"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s-EC" sz="1600" b="1" u="none" strike="noStrike" cap="none"/>
                        <a:t>FONDOS DE RESERVA</a:t>
                      </a:r>
                      <a:endParaRPr sz="1600" b="1" i="0" u="none" strike="noStrike" cap="none">
                        <a:solidFill>
                          <a:srgbClr val="000000"/>
                        </a:solidFill>
                        <a:latin typeface="Calibri"/>
                        <a:ea typeface="Calibri"/>
                        <a:cs typeface="Calibri"/>
                        <a:sym typeface="Calibri"/>
                      </a:endParaRPr>
                    </a:p>
                  </a:txBody>
                  <a:tcPr marL="9525" marR="9525" marT="9525" marB="0" anchor="ctr"/>
                </a:tc>
              </a:tr>
              <a:tr h="190500">
                <a:tc>
                  <a:txBody>
                    <a:bodyPr/>
                    <a:lstStyle/>
                    <a:p>
                      <a:pPr marL="0" marR="0" lvl="0" indent="0" algn="ctr" rtl="0">
                        <a:spcBef>
                          <a:spcPts val="0"/>
                        </a:spcBef>
                        <a:spcAft>
                          <a:spcPts val="0"/>
                        </a:spcAft>
                        <a:buNone/>
                      </a:pPr>
                      <a:r>
                        <a:rPr lang="es-EC" sz="1600" u="none" strike="noStrike" cap="none"/>
                        <a:t>PRESIDENTE</a:t>
                      </a:r>
                      <a:endParaRPr sz="1600" b="0"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l" rtl="0">
                        <a:spcBef>
                          <a:spcPts val="0"/>
                        </a:spcBef>
                        <a:spcAft>
                          <a:spcPts val="0"/>
                        </a:spcAft>
                        <a:buNone/>
                      </a:pPr>
                      <a:r>
                        <a:rPr lang="es-EC" sz="1600" u="none" strike="noStrike" cap="none"/>
                        <a:t>                 1,325.00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15,900.00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1,852.35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386.00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1,325.00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1,325.00 </a:t>
                      </a:r>
                      <a:endParaRPr sz="1600" b="0" i="0" u="none" strike="noStrike" cap="none">
                        <a:solidFill>
                          <a:srgbClr val="000000"/>
                        </a:solidFill>
                        <a:latin typeface="Calibri"/>
                        <a:ea typeface="Calibri"/>
                        <a:cs typeface="Calibri"/>
                        <a:sym typeface="Calibri"/>
                      </a:endParaRPr>
                    </a:p>
                  </a:txBody>
                  <a:tcPr marL="9525" marR="9525" marT="9525" marB="0" anchor="b"/>
                </a:tc>
              </a:tr>
              <a:tr h="190500">
                <a:tc>
                  <a:txBody>
                    <a:bodyPr/>
                    <a:lstStyle/>
                    <a:p>
                      <a:pPr marL="0" marR="0" lvl="0" indent="0" algn="ctr" rtl="0">
                        <a:spcBef>
                          <a:spcPts val="0"/>
                        </a:spcBef>
                        <a:spcAft>
                          <a:spcPts val="0"/>
                        </a:spcAft>
                        <a:buNone/>
                      </a:pPr>
                      <a:r>
                        <a:rPr lang="es-EC" sz="1600" u="none" strike="noStrike" cap="none"/>
                        <a:t>VICEPRESIDENTE</a:t>
                      </a:r>
                      <a:endParaRPr sz="1600" b="0"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l" rtl="0">
                        <a:spcBef>
                          <a:spcPts val="0"/>
                        </a:spcBef>
                        <a:spcAft>
                          <a:spcPts val="0"/>
                        </a:spcAft>
                        <a:buNone/>
                      </a:pPr>
                      <a:r>
                        <a:rPr lang="es-EC" sz="1600" u="none" strike="noStrike" cap="none"/>
                        <a:t>                    512.00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6,144.00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715.78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386.00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512.00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512.00 </a:t>
                      </a:r>
                      <a:endParaRPr sz="1600" b="0" i="0" u="none" strike="noStrike" cap="none">
                        <a:solidFill>
                          <a:srgbClr val="000000"/>
                        </a:solidFill>
                        <a:latin typeface="Calibri"/>
                        <a:ea typeface="Calibri"/>
                        <a:cs typeface="Calibri"/>
                        <a:sym typeface="Calibri"/>
                      </a:endParaRPr>
                    </a:p>
                  </a:txBody>
                  <a:tcPr marL="9525" marR="9525" marT="9525" marB="0" anchor="b"/>
                </a:tc>
              </a:tr>
              <a:tr h="190500">
                <a:tc>
                  <a:txBody>
                    <a:bodyPr/>
                    <a:lstStyle/>
                    <a:p>
                      <a:pPr marL="0" marR="0" lvl="0" indent="0" algn="ctr" rtl="0">
                        <a:spcBef>
                          <a:spcPts val="0"/>
                        </a:spcBef>
                        <a:spcAft>
                          <a:spcPts val="0"/>
                        </a:spcAft>
                        <a:buNone/>
                      </a:pPr>
                      <a:r>
                        <a:rPr lang="es-EC" sz="1600" u="none" strike="noStrike" cap="none"/>
                        <a:t>PRIMER VOCAL</a:t>
                      </a:r>
                      <a:endParaRPr sz="1600" b="0"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l" rtl="0">
                        <a:spcBef>
                          <a:spcPts val="0"/>
                        </a:spcBef>
                        <a:spcAft>
                          <a:spcPts val="0"/>
                        </a:spcAft>
                        <a:buNone/>
                      </a:pPr>
                      <a:r>
                        <a:rPr lang="es-EC" sz="1600" u="none" strike="noStrike" cap="none"/>
                        <a:t>                    512.00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6,144.00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715.78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386.00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512.00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512.00 </a:t>
                      </a:r>
                      <a:endParaRPr sz="1600" b="0" i="0" u="none" strike="noStrike" cap="none">
                        <a:solidFill>
                          <a:srgbClr val="000000"/>
                        </a:solidFill>
                        <a:latin typeface="Calibri"/>
                        <a:ea typeface="Calibri"/>
                        <a:cs typeface="Calibri"/>
                        <a:sym typeface="Calibri"/>
                      </a:endParaRPr>
                    </a:p>
                  </a:txBody>
                  <a:tcPr marL="9525" marR="9525" marT="9525" marB="0" anchor="b"/>
                </a:tc>
              </a:tr>
              <a:tr h="190500">
                <a:tc>
                  <a:txBody>
                    <a:bodyPr/>
                    <a:lstStyle/>
                    <a:p>
                      <a:pPr marL="0" marR="0" lvl="0" indent="0" algn="ctr" rtl="0">
                        <a:spcBef>
                          <a:spcPts val="0"/>
                        </a:spcBef>
                        <a:spcAft>
                          <a:spcPts val="0"/>
                        </a:spcAft>
                        <a:buNone/>
                      </a:pPr>
                      <a:r>
                        <a:rPr lang="es-EC" sz="1600" u="none" strike="noStrike" cap="none"/>
                        <a:t>SEGUNDO VOCAL</a:t>
                      </a:r>
                      <a:endParaRPr sz="1600" b="0"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l" rtl="0">
                        <a:spcBef>
                          <a:spcPts val="0"/>
                        </a:spcBef>
                        <a:spcAft>
                          <a:spcPts val="0"/>
                        </a:spcAft>
                        <a:buNone/>
                      </a:pPr>
                      <a:r>
                        <a:rPr lang="es-EC" sz="1600" u="none" strike="noStrike" cap="none"/>
                        <a:t>                    512.00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6,144.00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715.78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386.00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512.00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512.00 </a:t>
                      </a:r>
                      <a:endParaRPr sz="1600" b="0" i="0" u="none" strike="noStrike" cap="none">
                        <a:solidFill>
                          <a:srgbClr val="000000"/>
                        </a:solidFill>
                        <a:latin typeface="Calibri"/>
                        <a:ea typeface="Calibri"/>
                        <a:cs typeface="Calibri"/>
                        <a:sym typeface="Calibri"/>
                      </a:endParaRPr>
                    </a:p>
                  </a:txBody>
                  <a:tcPr marL="9525" marR="9525" marT="9525" marB="0" anchor="b"/>
                </a:tc>
              </a:tr>
              <a:tr h="190500">
                <a:tc>
                  <a:txBody>
                    <a:bodyPr/>
                    <a:lstStyle/>
                    <a:p>
                      <a:pPr marL="0" marR="0" lvl="0" indent="0" algn="ctr" rtl="0">
                        <a:spcBef>
                          <a:spcPts val="0"/>
                        </a:spcBef>
                        <a:spcAft>
                          <a:spcPts val="0"/>
                        </a:spcAft>
                        <a:buNone/>
                      </a:pPr>
                      <a:r>
                        <a:rPr lang="es-EC" sz="1600" u="none" strike="noStrike" cap="none"/>
                        <a:t>TERCER VOCAL</a:t>
                      </a:r>
                      <a:endParaRPr sz="1600" b="0"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l" rtl="0">
                        <a:spcBef>
                          <a:spcPts val="0"/>
                        </a:spcBef>
                        <a:spcAft>
                          <a:spcPts val="0"/>
                        </a:spcAft>
                        <a:buNone/>
                      </a:pPr>
                      <a:r>
                        <a:rPr lang="es-EC" sz="1600" u="none" strike="noStrike" cap="none"/>
                        <a:t>                    512.00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6,144.00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715.78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386.00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512.00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512.00 </a:t>
                      </a:r>
                      <a:endParaRPr sz="1600" b="0" i="0" u="none" strike="noStrike" cap="none">
                        <a:solidFill>
                          <a:srgbClr val="000000"/>
                        </a:solidFill>
                        <a:latin typeface="Calibri"/>
                        <a:ea typeface="Calibri"/>
                        <a:cs typeface="Calibri"/>
                        <a:sym typeface="Calibri"/>
                      </a:endParaRPr>
                    </a:p>
                  </a:txBody>
                  <a:tcPr marL="9525" marR="9525" marT="9525" marB="0" anchor="b"/>
                </a:tc>
              </a:tr>
              <a:tr h="190500">
                <a:tc>
                  <a:txBody>
                    <a:bodyPr/>
                    <a:lstStyle/>
                    <a:p>
                      <a:pPr marL="0" marR="0" lvl="0" indent="0" algn="ctr" rtl="0">
                        <a:spcBef>
                          <a:spcPts val="0"/>
                        </a:spcBef>
                        <a:spcAft>
                          <a:spcPts val="0"/>
                        </a:spcAft>
                        <a:buNone/>
                      </a:pPr>
                      <a:r>
                        <a:rPr lang="es-EC" sz="1600" u="none" strike="noStrike" cap="none"/>
                        <a:t>SECRETARIA-TESORERA</a:t>
                      </a:r>
                      <a:endParaRPr sz="1600" b="0"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l" rtl="0">
                        <a:spcBef>
                          <a:spcPts val="0"/>
                        </a:spcBef>
                        <a:spcAft>
                          <a:spcPts val="0"/>
                        </a:spcAft>
                        <a:buNone/>
                      </a:pPr>
                      <a:r>
                        <a:rPr lang="es-EC" sz="1600" u="none" strike="noStrike" cap="none"/>
                        <a:t>                    733.00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8,796.00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1,024.73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386.00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733.00 </a:t>
                      </a:r>
                      <a:endParaRPr sz="16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u="none" strike="noStrike" cap="none"/>
                        <a:t>           733.00 </a:t>
                      </a:r>
                      <a:endParaRPr sz="1600" b="0" i="0" u="none" strike="noStrike" cap="none">
                        <a:solidFill>
                          <a:srgbClr val="000000"/>
                        </a:solidFill>
                        <a:latin typeface="Calibri"/>
                        <a:ea typeface="Calibri"/>
                        <a:cs typeface="Calibri"/>
                        <a:sym typeface="Calibri"/>
                      </a:endParaRPr>
                    </a:p>
                  </a:txBody>
                  <a:tcPr marL="9525" marR="9525" marT="9525" marB="0" anchor="b"/>
                </a:tc>
              </a:tr>
              <a:tr h="190500">
                <a:tc>
                  <a:txBody>
                    <a:bodyPr/>
                    <a:lstStyle/>
                    <a:p>
                      <a:pPr marL="0" marR="0" lvl="0" indent="0" algn="ctr" rtl="0">
                        <a:spcBef>
                          <a:spcPts val="0"/>
                        </a:spcBef>
                        <a:spcAft>
                          <a:spcPts val="0"/>
                        </a:spcAft>
                        <a:buNone/>
                      </a:pPr>
                      <a:r>
                        <a:rPr lang="es-EC" sz="1600" b="1" u="none" strike="noStrike" cap="none"/>
                        <a:t>TOTAL GASTO PERSONAL</a:t>
                      </a:r>
                      <a:endParaRPr sz="1600" b="1"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l" rtl="0">
                        <a:spcBef>
                          <a:spcPts val="0"/>
                        </a:spcBef>
                        <a:spcAft>
                          <a:spcPts val="0"/>
                        </a:spcAft>
                        <a:buNone/>
                      </a:pPr>
                      <a:r>
                        <a:rPr lang="es-EC" sz="1600" b="1" u="none" strike="noStrike" cap="none"/>
                        <a:t>                 4,106.00 </a:t>
                      </a:r>
                      <a:endParaRPr sz="1600" b="1"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b="1" u="none" strike="noStrike" cap="none"/>
                        <a:t>              49,272.00 </a:t>
                      </a:r>
                      <a:endParaRPr sz="1600" b="1"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b="1" u="none" strike="noStrike" cap="none"/>
                        <a:t>       5,740.19 </a:t>
                      </a:r>
                      <a:endParaRPr sz="1600" b="1"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s-EC" sz="1600" b="1" u="none" strike="noStrike" cap="none"/>
                        <a:t>2,316.00</a:t>
                      </a:r>
                      <a:endParaRPr sz="1600" b="1"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b="1" u="none" strike="noStrike" cap="none"/>
                        <a:t>       4,106.00 </a:t>
                      </a:r>
                      <a:endParaRPr sz="1600" b="1"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600" b="1" u="none" strike="noStrike" cap="none"/>
                        <a:t>       4,106.00 </a:t>
                      </a:r>
                      <a:endParaRPr sz="1600" b="1" i="0" u="none" strike="noStrike" cap="none">
                        <a:solidFill>
                          <a:srgbClr val="000000"/>
                        </a:solidFill>
                        <a:latin typeface="Calibri"/>
                        <a:ea typeface="Calibri"/>
                        <a:cs typeface="Calibri"/>
                        <a:sym typeface="Calibri"/>
                      </a:endParaRPr>
                    </a:p>
                  </a:txBody>
                  <a:tcPr marL="9525" marR="9525" marT="9525" marB="0" anchor="b"/>
                </a:tc>
              </a:tr>
            </a:tbl>
          </a:graphicData>
        </a:graphic>
      </p:graphicFrame>
      <p:sp>
        <p:nvSpPr>
          <p:cNvPr id="210" name="Google Shape;210;p24"/>
          <p:cNvSpPr/>
          <p:nvPr/>
        </p:nvSpPr>
        <p:spPr>
          <a:xfrm>
            <a:off x="788565" y="6459522"/>
            <a:ext cx="931178" cy="26005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sp>
        <p:nvSpPr>
          <p:cNvPr id="215" name="Google Shape;215;p25"/>
          <p:cNvSpPr/>
          <p:nvPr/>
        </p:nvSpPr>
        <p:spPr>
          <a:xfrm>
            <a:off x="0" y="42573"/>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6" name="Google Shape;216;p25"/>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217" name="Google Shape;217;p25"/>
          <p:cNvSpPr txBox="1"/>
          <p:nvPr/>
        </p:nvSpPr>
        <p:spPr>
          <a:xfrm>
            <a:off x="2524259" y="1272931"/>
            <a:ext cx="7997780" cy="822261"/>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60F18"/>
              </a:buClr>
              <a:buSzPts val="4000"/>
              <a:buFont typeface="Stardos Stencil"/>
              <a:buNone/>
            </a:pPr>
            <a:r>
              <a:rPr lang="es-EC" sz="4000" b="1">
                <a:solidFill>
                  <a:srgbClr val="060F18"/>
                </a:solidFill>
                <a:latin typeface="Stardos Stencil"/>
                <a:ea typeface="Stardos Stencil"/>
                <a:cs typeface="Stardos Stencil"/>
                <a:sym typeface="Stardos Stencil"/>
              </a:rPr>
              <a:t>PORCENTAJE DE CALCULO DE LOS VOCALES </a:t>
            </a:r>
            <a:endParaRPr sz="4800" b="1">
              <a:solidFill>
                <a:srgbClr val="060F18"/>
              </a:solidFill>
              <a:latin typeface="Stardos Stencil"/>
              <a:ea typeface="Stardos Stencil"/>
              <a:cs typeface="Stardos Stencil"/>
              <a:sym typeface="Stardos Stencil"/>
            </a:endParaRPr>
          </a:p>
        </p:txBody>
      </p:sp>
      <p:sp>
        <p:nvSpPr>
          <p:cNvPr id="218" name="Google Shape;218;p25"/>
          <p:cNvSpPr txBox="1"/>
          <p:nvPr/>
        </p:nvSpPr>
        <p:spPr>
          <a:xfrm>
            <a:off x="525887" y="2078249"/>
            <a:ext cx="11140226" cy="1477328"/>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EC" sz="1800" b="1" dirty="0">
                <a:solidFill>
                  <a:schemeClr val="dk1"/>
                </a:solidFill>
                <a:latin typeface="Batang" panose="02030600000101010101" pitchFamily="18" charset="-127"/>
                <a:ea typeface="Batang" panose="02030600000101010101" pitchFamily="18" charset="-127"/>
                <a:cs typeface="Calibri"/>
                <a:sym typeface="Calibri"/>
              </a:rPr>
              <a:t>ART. 358 </a:t>
            </a:r>
            <a:r>
              <a:rPr lang="es-EC" sz="1800" b="1" dirty="0" err="1">
                <a:solidFill>
                  <a:schemeClr val="dk1"/>
                </a:solidFill>
                <a:latin typeface="Batang" panose="02030600000101010101" pitchFamily="18" charset="-127"/>
                <a:ea typeface="Batang" panose="02030600000101010101" pitchFamily="18" charset="-127"/>
                <a:cs typeface="Calibri"/>
                <a:sym typeface="Calibri"/>
              </a:rPr>
              <a:t>COOTAD</a:t>
            </a:r>
            <a:r>
              <a:rPr lang="es-EC" sz="1800" b="1" dirty="0">
                <a:solidFill>
                  <a:schemeClr val="dk1"/>
                </a:solidFill>
                <a:latin typeface="Batang" panose="02030600000101010101" pitchFamily="18" charset="-127"/>
                <a:ea typeface="Batang" panose="02030600000101010101" pitchFamily="18" charset="-127"/>
                <a:cs typeface="Calibri"/>
                <a:sym typeface="Calibri"/>
              </a:rPr>
              <a:t>: </a:t>
            </a:r>
            <a:r>
              <a:rPr lang="es-EC" sz="1800" dirty="0">
                <a:solidFill>
                  <a:schemeClr val="dk1"/>
                </a:solidFill>
                <a:latin typeface="Batang" panose="02030600000101010101" pitchFamily="18" charset="-127"/>
                <a:ea typeface="Batang" panose="02030600000101010101" pitchFamily="18" charset="-127"/>
                <a:cs typeface="Calibri"/>
                <a:sym typeface="Calibri"/>
              </a:rPr>
              <a:t>REMUNERACIÓN Y DIETAS = Los miembros de los órganos legislativos de los gobiernos regionales, metropolitanos , municipales y </a:t>
            </a:r>
            <a:r>
              <a:rPr lang="es-EC" sz="1800" b="1" dirty="0">
                <a:solidFill>
                  <a:schemeClr val="dk1"/>
                </a:solidFill>
                <a:latin typeface="Batang" panose="02030600000101010101" pitchFamily="18" charset="-127"/>
                <a:ea typeface="Batang" panose="02030600000101010101" pitchFamily="18" charset="-127"/>
                <a:cs typeface="Calibri"/>
                <a:sym typeface="Calibri"/>
              </a:rPr>
              <a:t>PARROQUIALES</a:t>
            </a:r>
            <a:r>
              <a:rPr lang="es-EC" sz="1800" dirty="0">
                <a:solidFill>
                  <a:schemeClr val="dk1"/>
                </a:solidFill>
                <a:latin typeface="Batang" panose="02030600000101010101" pitchFamily="18" charset="-127"/>
                <a:ea typeface="Batang" panose="02030600000101010101" pitchFamily="18" charset="-127"/>
                <a:cs typeface="Calibri"/>
                <a:sym typeface="Calibri"/>
              </a:rPr>
              <a:t> son autoridades de elección popular que se regirán por la ley </a:t>
            </a:r>
            <a:r>
              <a:rPr lang="es-EC" sz="1800" dirty="0" smtClean="0">
                <a:solidFill>
                  <a:schemeClr val="dk1"/>
                </a:solidFill>
                <a:latin typeface="Batang" panose="02030600000101010101" pitchFamily="18" charset="-127"/>
                <a:ea typeface="Batang" panose="02030600000101010101" pitchFamily="18" charset="-127"/>
                <a:cs typeface="Calibri"/>
                <a:sym typeface="Calibri"/>
              </a:rPr>
              <a:t>y </a:t>
            </a:r>
            <a:r>
              <a:rPr lang="es-EC" sz="1800" dirty="0">
                <a:solidFill>
                  <a:schemeClr val="dk1"/>
                </a:solidFill>
                <a:latin typeface="Batang" panose="02030600000101010101" pitchFamily="18" charset="-127"/>
                <a:ea typeface="Batang" panose="02030600000101010101" pitchFamily="18" charset="-127"/>
                <a:cs typeface="Calibri"/>
                <a:sym typeface="Calibri"/>
              </a:rPr>
              <a:t>sus </a:t>
            </a:r>
            <a:r>
              <a:rPr lang="es-EC" sz="1800" dirty="0" smtClean="0">
                <a:solidFill>
                  <a:schemeClr val="dk1"/>
                </a:solidFill>
                <a:latin typeface="Batang" panose="02030600000101010101" pitchFamily="18" charset="-127"/>
                <a:ea typeface="Batang" panose="02030600000101010101" pitchFamily="18" charset="-127"/>
                <a:cs typeface="Calibri"/>
                <a:sym typeface="Calibri"/>
              </a:rPr>
              <a:t>normas. En </a:t>
            </a:r>
            <a:r>
              <a:rPr lang="es-EC" sz="1800" dirty="0">
                <a:solidFill>
                  <a:schemeClr val="dk1"/>
                </a:solidFill>
                <a:latin typeface="Batang" panose="02030600000101010101" pitchFamily="18" charset="-127"/>
                <a:ea typeface="Batang" panose="02030600000101010101" pitchFamily="18" charset="-127"/>
                <a:cs typeface="Calibri"/>
                <a:sym typeface="Calibri"/>
              </a:rPr>
              <a:t>caso de los </a:t>
            </a:r>
            <a:r>
              <a:rPr lang="es-EC" sz="1800" b="1" dirty="0">
                <a:solidFill>
                  <a:schemeClr val="dk1"/>
                </a:solidFill>
                <a:latin typeface="Batang" panose="02030600000101010101" pitchFamily="18" charset="-127"/>
                <a:ea typeface="Batang" panose="02030600000101010101" pitchFamily="18" charset="-127"/>
                <a:cs typeface="Calibri"/>
                <a:sym typeface="Calibri"/>
              </a:rPr>
              <a:t>vocales de los gobiernos parroquiales rurales este porcentaje no podrá ser superior al 40% </a:t>
            </a:r>
            <a:r>
              <a:rPr lang="es-EC" sz="1800" b="1" dirty="0" smtClean="0">
                <a:solidFill>
                  <a:schemeClr val="dk1"/>
                </a:solidFill>
                <a:latin typeface="Batang" panose="02030600000101010101" pitchFamily="18" charset="-127"/>
                <a:ea typeface="Batang" panose="02030600000101010101" pitchFamily="18" charset="-127"/>
                <a:cs typeface="Calibri"/>
                <a:sym typeface="Calibri"/>
              </a:rPr>
              <a:t>.</a:t>
            </a:r>
            <a:endParaRPr b="1" dirty="0">
              <a:latin typeface="Batang" panose="02030600000101010101" pitchFamily="18" charset="-127"/>
              <a:ea typeface="Batang" panose="02030600000101010101" pitchFamily="18" charset="-127"/>
            </a:endParaRPr>
          </a:p>
        </p:txBody>
      </p:sp>
      <p:sp>
        <p:nvSpPr>
          <p:cNvPr id="219" name="Google Shape;219;p25"/>
          <p:cNvSpPr txBox="1"/>
          <p:nvPr/>
        </p:nvSpPr>
        <p:spPr>
          <a:xfrm>
            <a:off x="2335083" y="3996703"/>
            <a:ext cx="7791720" cy="184665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1800" b="1" dirty="0">
                <a:solidFill>
                  <a:schemeClr val="dk1"/>
                </a:solidFill>
                <a:latin typeface="Calibri"/>
                <a:ea typeface="Calibri"/>
                <a:cs typeface="Calibri"/>
                <a:sym typeface="Calibri"/>
              </a:rPr>
              <a:t>FORMULA MATEMÁTICA VOCALES DEL GADPRF</a:t>
            </a:r>
            <a:endParaRPr sz="1800" b="1"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s-EC" sz="1800" dirty="0">
                <a:solidFill>
                  <a:schemeClr val="dk1"/>
                </a:solidFill>
                <a:latin typeface="Calibri"/>
                <a:ea typeface="Calibri"/>
                <a:cs typeface="Calibri"/>
                <a:sym typeface="Calibri"/>
              </a:rPr>
              <a:t>1325.00             100%</a:t>
            </a:r>
            <a:endParaRPr dirty="0"/>
          </a:p>
          <a:p>
            <a:pPr marL="0" marR="0" lvl="0" indent="0" algn="l" rtl="0">
              <a:spcBef>
                <a:spcPts val="0"/>
              </a:spcBef>
              <a:spcAft>
                <a:spcPts val="0"/>
              </a:spcAft>
              <a:buNone/>
            </a:pPr>
            <a:r>
              <a:rPr lang="es-EC" sz="1800" dirty="0">
                <a:solidFill>
                  <a:schemeClr val="dk1"/>
                </a:solidFill>
                <a:latin typeface="Calibri"/>
                <a:ea typeface="Calibri"/>
                <a:cs typeface="Calibri"/>
                <a:sym typeface="Calibri"/>
              </a:rPr>
              <a:t>512.00                 X</a:t>
            </a:r>
            <a:r>
              <a:rPr lang="es-EC" sz="1800" b="1" dirty="0">
                <a:solidFill>
                  <a:schemeClr val="dk1"/>
                </a:solidFill>
                <a:latin typeface="Calibri"/>
                <a:ea typeface="Calibri"/>
                <a:cs typeface="Calibri"/>
                <a:sym typeface="Calibri"/>
              </a:rPr>
              <a:t>	</a:t>
            </a:r>
            <a:r>
              <a:rPr lang="es-EC" sz="2400" b="1" dirty="0">
                <a:solidFill>
                  <a:schemeClr val="dk1"/>
                </a:solidFill>
                <a:latin typeface="Calibri"/>
                <a:ea typeface="Calibri"/>
                <a:cs typeface="Calibri"/>
                <a:sym typeface="Calibri"/>
              </a:rPr>
              <a:t>=       39.245% REMUNERACIÓN DEL VOCAL   </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cxnSp>
        <p:nvCxnSpPr>
          <p:cNvPr id="220" name="Google Shape;220;p25"/>
          <p:cNvCxnSpPr/>
          <p:nvPr/>
        </p:nvCxnSpPr>
        <p:spPr>
          <a:xfrm rot="10800000" flipH="1">
            <a:off x="3111029" y="5113324"/>
            <a:ext cx="798490" cy="270457"/>
          </a:xfrm>
          <a:prstGeom prst="straightConnector1">
            <a:avLst/>
          </a:prstGeom>
          <a:noFill/>
          <a:ln w="9525" cap="flat" cmpd="sng">
            <a:solidFill>
              <a:schemeClr val="dk1"/>
            </a:solidFill>
            <a:prstDash val="solid"/>
            <a:miter lim="800000"/>
            <a:headEnd type="none" w="sm" len="sm"/>
            <a:tailEnd type="none" w="sm" len="sm"/>
          </a:ln>
        </p:spPr>
      </p:cxnSp>
      <p:cxnSp>
        <p:nvCxnSpPr>
          <p:cNvPr id="221" name="Google Shape;221;p25"/>
          <p:cNvCxnSpPr/>
          <p:nvPr/>
        </p:nvCxnSpPr>
        <p:spPr>
          <a:xfrm>
            <a:off x="3251462" y="5113325"/>
            <a:ext cx="658057" cy="270457"/>
          </a:xfrm>
          <a:prstGeom prst="straightConnector1">
            <a:avLst/>
          </a:prstGeom>
          <a:noFill/>
          <a:ln w="19050" cap="flat" cmpd="sng">
            <a:solidFill>
              <a:schemeClr val="dk1"/>
            </a:solidFill>
            <a:prstDash val="solid"/>
            <a:miter lim="800000"/>
            <a:headEnd type="none" w="sm" len="sm"/>
            <a:tailEnd type="none" w="sm" len="sm"/>
          </a:ln>
        </p:spPr>
      </p:cxnSp>
      <p:sp>
        <p:nvSpPr>
          <p:cNvPr id="222" name="Google Shape;222;p25"/>
          <p:cNvSpPr/>
          <p:nvPr/>
        </p:nvSpPr>
        <p:spPr>
          <a:xfrm>
            <a:off x="788565" y="6459522"/>
            <a:ext cx="931178" cy="26005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6"/>
        <p:cNvGrpSpPr/>
        <p:nvPr/>
      </p:nvGrpSpPr>
      <p:grpSpPr>
        <a:xfrm>
          <a:off x="0" y="0"/>
          <a:ext cx="0" cy="0"/>
          <a:chOff x="0" y="0"/>
          <a:chExt cx="0" cy="0"/>
        </a:xfrm>
      </p:grpSpPr>
      <p:sp>
        <p:nvSpPr>
          <p:cNvPr id="227" name="Google Shape;227;p26"/>
          <p:cNvSpPr/>
          <p:nvPr/>
        </p:nvSpPr>
        <p:spPr>
          <a:xfrm>
            <a:off x="0" y="42573"/>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8" name="Google Shape;228;p26"/>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229" name="Google Shape;229;p26"/>
          <p:cNvSpPr txBox="1"/>
          <p:nvPr/>
        </p:nvSpPr>
        <p:spPr>
          <a:xfrm>
            <a:off x="1455313" y="1028232"/>
            <a:ext cx="9066726" cy="822261"/>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60F18"/>
              </a:buClr>
              <a:buSzPts val="4000"/>
              <a:buFont typeface="Stardos Stencil"/>
              <a:buNone/>
            </a:pPr>
            <a:r>
              <a:rPr lang="es-EC" sz="4000" b="1">
                <a:solidFill>
                  <a:srgbClr val="060F18"/>
                </a:solidFill>
                <a:latin typeface="Stardos Stencil"/>
                <a:ea typeface="Stardos Stencil"/>
                <a:cs typeface="Stardos Stencil"/>
                <a:sym typeface="Stardos Stencil"/>
              </a:rPr>
              <a:t>REMUNERACIÓN DEL PRESIDENTE </a:t>
            </a:r>
            <a:endParaRPr sz="4800" b="1">
              <a:solidFill>
                <a:srgbClr val="060F18"/>
              </a:solidFill>
              <a:latin typeface="Stardos Stencil"/>
              <a:ea typeface="Stardos Stencil"/>
              <a:cs typeface="Stardos Stencil"/>
              <a:sym typeface="Stardos Stencil"/>
            </a:endParaRPr>
          </a:p>
        </p:txBody>
      </p:sp>
      <p:sp>
        <p:nvSpPr>
          <p:cNvPr id="230" name="Google Shape;230;p26"/>
          <p:cNvSpPr txBox="1"/>
          <p:nvPr/>
        </p:nvSpPr>
        <p:spPr>
          <a:xfrm>
            <a:off x="2594138" y="1858600"/>
            <a:ext cx="700372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1400">
                <a:solidFill>
                  <a:schemeClr val="dk1"/>
                </a:solidFill>
                <a:latin typeface="Calibri"/>
                <a:ea typeface="Calibri"/>
                <a:cs typeface="Calibri"/>
                <a:sym typeface="Calibri"/>
              </a:rPr>
              <a:t>REGISTRO OFICIAL No. 563  Miércoles 12 de Agosto del 2015</a:t>
            </a:r>
            <a:endParaRPr/>
          </a:p>
        </p:txBody>
      </p:sp>
      <p:pic>
        <p:nvPicPr>
          <p:cNvPr id="231" name="Google Shape;231;p26"/>
          <p:cNvPicPr preferRelativeResize="0"/>
          <p:nvPr/>
        </p:nvPicPr>
        <p:blipFill rotWithShape="1">
          <a:blip r:embed="rId5">
            <a:alphaModFix/>
          </a:blip>
          <a:srcRect l="16150" t="31484" r="17781" b="19983"/>
          <a:stretch/>
        </p:blipFill>
        <p:spPr>
          <a:xfrm>
            <a:off x="1988114" y="2314495"/>
            <a:ext cx="7645283" cy="3369591"/>
          </a:xfrm>
          <a:prstGeom prst="rect">
            <a:avLst/>
          </a:prstGeom>
          <a:noFill/>
          <a:ln>
            <a:noFill/>
          </a:ln>
        </p:spPr>
      </p:pic>
      <p:sp>
        <p:nvSpPr>
          <p:cNvPr id="232" name="Google Shape;232;p26"/>
          <p:cNvSpPr/>
          <p:nvPr/>
        </p:nvSpPr>
        <p:spPr>
          <a:xfrm>
            <a:off x="788565" y="6459522"/>
            <a:ext cx="931178" cy="26005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6"/>
        <p:cNvGrpSpPr/>
        <p:nvPr/>
      </p:nvGrpSpPr>
      <p:grpSpPr>
        <a:xfrm>
          <a:off x="0" y="0"/>
          <a:ext cx="0" cy="0"/>
          <a:chOff x="0" y="0"/>
          <a:chExt cx="0" cy="0"/>
        </a:xfrm>
      </p:grpSpPr>
      <p:sp>
        <p:nvSpPr>
          <p:cNvPr id="237" name="Google Shape;237;p27"/>
          <p:cNvSpPr/>
          <p:nvPr/>
        </p:nvSpPr>
        <p:spPr>
          <a:xfrm>
            <a:off x="0" y="42573"/>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8" name="Google Shape;238;p27"/>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239" name="Google Shape;239;p27"/>
          <p:cNvSpPr txBox="1"/>
          <p:nvPr/>
        </p:nvSpPr>
        <p:spPr>
          <a:xfrm>
            <a:off x="1595335" y="709435"/>
            <a:ext cx="9066726" cy="822261"/>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60F18"/>
              </a:buClr>
              <a:buSzPts val="3200"/>
              <a:buFont typeface="Stardos Stencil"/>
              <a:buNone/>
            </a:pPr>
            <a:r>
              <a:rPr lang="es-EC" sz="3200" b="1">
                <a:solidFill>
                  <a:srgbClr val="060F18"/>
                </a:solidFill>
                <a:latin typeface="Stardos Stencil"/>
                <a:ea typeface="Stardos Stencil"/>
                <a:cs typeface="Stardos Stencil"/>
                <a:sym typeface="Stardos Stencil"/>
              </a:rPr>
              <a:t>REMUNERACIÓN DEL SECRETARIA TESORERA </a:t>
            </a:r>
            <a:endParaRPr sz="4000" b="1">
              <a:solidFill>
                <a:srgbClr val="060F18"/>
              </a:solidFill>
              <a:latin typeface="Stardos Stencil"/>
              <a:ea typeface="Stardos Stencil"/>
              <a:cs typeface="Stardos Stencil"/>
              <a:sym typeface="Stardos Stencil"/>
            </a:endParaRPr>
          </a:p>
        </p:txBody>
      </p:sp>
      <p:pic>
        <p:nvPicPr>
          <p:cNvPr id="240" name="Google Shape;240;p27"/>
          <p:cNvPicPr preferRelativeResize="0"/>
          <p:nvPr/>
        </p:nvPicPr>
        <p:blipFill rotWithShape="1">
          <a:blip r:embed="rId5">
            <a:alphaModFix/>
          </a:blip>
          <a:srcRect l="13485" t="13734" r="17719" b="6135"/>
          <a:stretch/>
        </p:blipFill>
        <p:spPr>
          <a:xfrm>
            <a:off x="1254154" y="1512864"/>
            <a:ext cx="8959402" cy="4283762"/>
          </a:xfrm>
          <a:prstGeom prst="rect">
            <a:avLst/>
          </a:prstGeom>
          <a:noFill/>
          <a:ln>
            <a:noFill/>
          </a:ln>
        </p:spPr>
      </p:pic>
      <p:sp>
        <p:nvSpPr>
          <p:cNvPr id="241" name="Google Shape;241;p27"/>
          <p:cNvSpPr/>
          <p:nvPr/>
        </p:nvSpPr>
        <p:spPr>
          <a:xfrm>
            <a:off x="788565" y="6459522"/>
            <a:ext cx="931178" cy="26005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5"/>
        <p:cNvGrpSpPr/>
        <p:nvPr/>
      </p:nvGrpSpPr>
      <p:grpSpPr>
        <a:xfrm>
          <a:off x="0" y="0"/>
          <a:ext cx="0" cy="0"/>
          <a:chOff x="0" y="0"/>
          <a:chExt cx="0" cy="0"/>
        </a:xfrm>
      </p:grpSpPr>
      <p:sp>
        <p:nvSpPr>
          <p:cNvPr id="246" name="Google Shape;246;p28"/>
          <p:cNvSpPr/>
          <p:nvPr/>
        </p:nvSpPr>
        <p:spPr>
          <a:xfrm>
            <a:off x="0" y="0"/>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7" name="Google Shape;247;p28"/>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248" name="Google Shape;248;p28"/>
          <p:cNvSpPr txBox="1"/>
          <p:nvPr/>
        </p:nvSpPr>
        <p:spPr>
          <a:xfrm>
            <a:off x="3458531" y="158999"/>
            <a:ext cx="5386555" cy="822261"/>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60F18"/>
              </a:buClr>
              <a:buSzPts val="4000"/>
              <a:buFont typeface="Stardos Stencil"/>
              <a:buNone/>
            </a:pPr>
            <a:r>
              <a:rPr lang="es-EC" sz="4000" b="1">
                <a:solidFill>
                  <a:srgbClr val="060F18"/>
                </a:solidFill>
                <a:latin typeface="Stardos Stencil"/>
                <a:ea typeface="Stardos Stencil"/>
                <a:cs typeface="Stardos Stencil"/>
                <a:sym typeface="Stardos Stencil"/>
              </a:rPr>
              <a:t>GASTO CORRIENTE</a:t>
            </a:r>
            <a:endParaRPr sz="4800" b="1">
              <a:solidFill>
                <a:srgbClr val="060F18"/>
              </a:solidFill>
              <a:latin typeface="Stardos Stencil"/>
              <a:ea typeface="Stardos Stencil"/>
              <a:cs typeface="Stardos Stencil"/>
              <a:sym typeface="Stardos Stencil"/>
            </a:endParaRPr>
          </a:p>
        </p:txBody>
      </p:sp>
      <p:sp>
        <p:nvSpPr>
          <p:cNvPr id="249" name="Google Shape;249;p28"/>
          <p:cNvSpPr txBox="1"/>
          <p:nvPr/>
        </p:nvSpPr>
        <p:spPr>
          <a:xfrm>
            <a:off x="8047150" y="5898524"/>
            <a:ext cx="18288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1800" b="1">
                <a:solidFill>
                  <a:schemeClr val="dk1"/>
                </a:solidFill>
                <a:latin typeface="Calibri"/>
                <a:ea typeface="Calibri"/>
                <a:cs typeface="Calibri"/>
                <a:sym typeface="Calibri"/>
              </a:rPr>
              <a:t>TOTAL</a:t>
            </a:r>
            <a:endParaRPr/>
          </a:p>
        </p:txBody>
      </p:sp>
      <p:sp>
        <p:nvSpPr>
          <p:cNvPr id="250" name="Google Shape;250;p28"/>
          <p:cNvSpPr txBox="1"/>
          <p:nvPr/>
        </p:nvSpPr>
        <p:spPr>
          <a:xfrm>
            <a:off x="10058399" y="5898524"/>
            <a:ext cx="1275009" cy="4001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C" sz="2000" b="1">
                <a:solidFill>
                  <a:schemeClr val="dk1"/>
                </a:solidFill>
                <a:latin typeface="Calibri"/>
                <a:ea typeface="Calibri"/>
                <a:cs typeface="Calibri"/>
                <a:sym typeface="Calibri"/>
              </a:rPr>
              <a:t>2,910.72</a:t>
            </a:r>
            <a:endParaRPr/>
          </a:p>
        </p:txBody>
      </p:sp>
      <p:sp>
        <p:nvSpPr>
          <p:cNvPr id="251" name="Google Shape;251;p28"/>
          <p:cNvSpPr/>
          <p:nvPr/>
        </p:nvSpPr>
        <p:spPr>
          <a:xfrm>
            <a:off x="788565" y="6459522"/>
            <a:ext cx="931178" cy="26005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graphicFrame>
        <p:nvGraphicFramePr>
          <p:cNvPr id="252" name="Google Shape;252;p28"/>
          <p:cNvGraphicFramePr/>
          <p:nvPr>
            <p:extLst>
              <p:ext uri="{D42A27DB-BD31-4B8C-83A1-F6EECF244321}">
                <p14:modId xmlns:p14="http://schemas.microsoft.com/office/powerpoint/2010/main" val="3262430759"/>
              </p:ext>
            </p:extLst>
          </p:nvPr>
        </p:nvGraphicFramePr>
        <p:xfrm>
          <a:off x="2667700" y="1437139"/>
          <a:ext cx="4723000" cy="3577980"/>
        </p:xfrm>
        <a:graphic>
          <a:graphicData uri="http://schemas.openxmlformats.org/drawingml/2006/table">
            <a:tbl>
              <a:tblPr>
                <a:noFill/>
                <a:tableStyleId>{D1E81155-9B93-4558-8B52-7DB96A56CD06}</a:tableStyleId>
              </a:tblPr>
              <a:tblGrid>
                <a:gridCol w="3607275"/>
                <a:gridCol w="1115725"/>
              </a:tblGrid>
              <a:tr h="190500">
                <a:tc gridSpan="2">
                  <a:txBody>
                    <a:bodyPr/>
                    <a:lstStyle/>
                    <a:p>
                      <a:pPr marL="0" marR="0" lvl="0" indent="0" algn="ctr" rtl="0">
                        <a:spcBef>
                          <a:spcPts val="0"/>
                        </a:spcBef>
                        <a:spcAft>
                          <a:spcPts val="0"/>
                        </a:spcAft>
                        <a:buNone/>
                      </a:pPr>
                      <a:r>
                        <a:rPr lang="es-EC" sz="1600" b="1" u="none" strike="noStrike" cap="none" dirty="0"/>
                        <a:t>GASTO CORRIENTE - ADMINISTRATIVO</a:t>
                      </a:r>
                      <a:endParaRPr sz="1600" b="1" i="0" u="none" strike="noStrike" cap="none" dirty="0">
                        <a:solidFill>
                          <a:srgbClr val="000000"/>
                        </a:solidFill>
                        <a:latin typeface="Calibri"/>
                        <a:ea typeface="Calibri"/>
                        <a:cs typeface="Calibri"/>
                        <a:sym typeface="Calibri"/>
                      </a:endParaRPr>
                    </a:p>
                  </a:txBody>
                  <a:tcPr marL="9525" marR="9525" marT="9525" marB="0" anchor="b"/>
                </a:tc>
                <a:tc hMerge="1">
                  <a:txBody>
                    <a:bodyPr/>
                    <a:lstStyle/>
                    <a:p>
                      <a:endParaRPr lang="es-EC"/>
                    </a:p>
                  </a:txBody>
                  <a:tcPr/>
                </a:tc>
              </a:tr>
              <a:tr h="381000">
                <a:tc>
                  <a:txBody>
                    <a:bodyPr/>
                    <a:lstStyle/>
                    <a:p>
                      <a:pPr marL="0" marR="0" lvl="0" indent="0" algn="l" rtl="0">
                        <a:spcBef>
                          <a:spcPts val="0"/>
                        </a:spcBef>
                        <a:spcAft>
                          <a:spcPts val="0"/>
                        </a:spcAft>
                        <a:buNone/>
                      </a:pPr>
                      <a:r>
                        <a:rPr lang="es-EC" sz="1100" b="1" u="none" strike="noStrike" cap="none" dirty="0"/>
                        <a:t>Agua Potable</a:t>
                      </a:r>
                      <a:r>
                        <a:rPr lang="es-EC" sz="1100" u="none" strike="noStrike" cap="none" dirty="0"/>
                        <a:t/>
                      </a:r>
                      <a:br>
                        <a:rPr lang="es-EC" sz="1100" u="none" strike="noStrike" cap="none" dirty="0"/>
                      </a:br>
                      <a:r>
                        <a:rPr lang="es-EC" sz="1100" u="none" strike="noStrike" cap="none" dirty="0"/>
                        <a:t>- Consumo de agua oficinas del </a:t>
                      </a:r>
                      <a:r>
                        <a:rPr lang="es-EC" sz="1100" u="none" strike="noStrike" cap="none" dirty="0" err="1"/>
                        <a:t>GAD</a:t>
                      </a:r>
                      <a:r>
                        <a:rPr lang="es-EC" sz="1100" u="none" strike="noStrike" cap="none" dirty="0"/>
                        <a:t> </a:t>
                      </a:r>
                      <a:r>
                        <a:rPr lang="es-EC" sz="1100" u="none" strike="noStrike" cap="none" dirty="0" smtClean="0"/>
                        <a:t>Parroquial</a:t>
                      </a:r>
                      <a:endParaRPr sz="1100" b="0" i="0" u="none" strike="noStrike" cap="none" dirty="0">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256.49 </a:t>
                      </a:r>
                      <a:endParaRPr sz="1100" b="0" i="0" u="none" strike="noStrike" cap="none">
                        <a:solidFill>
                          <a:srgbClr val="000000"/>
                        </a:solidFill>
                        <a:latin typeface="Calibri"/>
                        <a:ea typeface="Calibri"/>
                        <a:cs typeface="Calibri"/>
                        <a:sym typeface="Calibri"/>
                      </a:endParaRPr>
                    </a:p>
                  </a:txBody>
                  <a:tcPr marL="9525" marR="9525" marT="9525" marB="0" anchor="b"/>
                </a:tc>
              </a:tr>
              <a:tr h="390600">
                <a:tc>
                  <a:txBody>
                    <a:bodyPr/>
                    <a:lstStyle/>
                    <a:p>
                      <a:pPr marL="0" marR="0" lvl="0" indent="0" algn="l" rtl="0">
                        <a:spcBef>
                          <a:spcPts val="0"/>
                        </a:spcBef>
                        <a:spcAft>
                          <a:spcPts val="0"/>
                        </a:spcAft>
                        <a:buNone/>
                      </a:pPr>
                      <a:r>
                        <a:rPr lang="es-EC" sz="1100" b="1" u="none" strike="noStrike" cap="none" dirty="0"/>
                        <a:t>Energía Eléctrica</a:t>
                      </a:r>
                      <a:r>
                        <a:rPr lang="es-EC" sz="1100" u="none" strike="noStrike" cap="none" dirty="0"/>
                        <a:t/>
                      </a:r>
                      <a:br>
                        <a:rPr lang="es-EC" sz="1100" u="none" strike="noStrike" cap="none" dirty="0"/>
                      </a:br>
                      <a:r>
                        <a:rPr lang="es-EC" sz="1100" u="none" strike="noStrike" cap="none" dirty="0"/>
                        <a:t>- Consumo de energía eléctrica oficinas del </a:t>
                      </a:r>
                      <a:r>
                        <a:rPr lang="es-EC" sz="1100" u="none" strike="noStrike" cap="none" dirty="0" err="1"/>
                        <a:t>GAD</a:t>
                      </a:r>
                      <a:r>
                        <a:rPr lang="es-EC" sz="1100" u="none" strike="noStrike" cap="none" dirty="0"/>
                        <a:t> Parroquial</a:t>
                      </a:r>
                      <a:endParaRPr sz="1100" b="0" i="0" u="none" strike="noStrike" cap="none" dirty="0">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311.14 </a:t>
                      </a:r>
                      <a:endParaRPr sz="1100" b="0" i="0" u="none" strike="noStrike" cap="none">
                        <a:solidFill>
                          <a:srgbClr val="000000"/>
                        </a:solidFill>
                        <a:latin typeface="Calibri"/>
                        <a:ea typeface="Calibri"/>
                        <a:cs typeface="Calibri"/>
                        <a:sym typeface="Calibri"/>
                      </a:endParaRPr>
                    </a:p>
                  </a:txBody>
                  <a:tcPr marL="9525" marR="9525" marT="9525" marB="0" anchor="b"/>
                </a:tc>
              </a:tr>
              <a:tr h="347625">
                <a:tc>
                  <a:txBody>
                    <a:bodyPr/>
                    <a:lstStyle/>
                    <a:p>
                      <a:pPr marL="0" marR="0" lvl="0" indent="0" algn="l" rtl="0">
                        <a:spcBef>
                          <a:spcPts val="0"/>
                        </a:spcBef>
                        <a:spcAft>
                          <a:spcPts val="0"/>
                        </a:spcAft>
                        <a:buNone/>
                      </a:pPr>
                      <a:r>
                        <a:rPr lang="es-EC" sz="1100" b="1" u="none" strike="noStrike" cap="none"/>
                        <a:t>Telecomunicaciones</a:t>
                      </a:r>
                      <a:r>
                        <a:rPr lang="es-EC" sz="1100" u="none" strike="noStrike" cap="none"/>
                        <a:t/>
                      </a:r>
                      <a:br>
                        <a:rPr lang="es-EC" sz="1100" u="none" strike="noStrike" cap="none"/>
                      </a:br>
                      <a:r>
                        <a:rPr lang="es-EC" sz="1100" u="none" strike="noStrike" cap="none"/>
                        <a:t>- Consumo de teléfono e internet oficinas del GAD Parroquial</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1,578.17 </a:t>
                      </a:r>
                      <a:endParaRPr sz="1100" b="0" i="0" u="none" strike="noStrike" cap="none">
                        <a:solidFill>
                          <a:srgbClr val="000000"/>
                        </a:solidFill>
                        <a:latin typeface="Calibri"/>
                        <a:ea typeface="Calibri"/>
                        <a:cs typeface="Calibri"/>
                        <a:sym typeface="Calibri"/>
                      </a:endParaRPr>
                    </a:p>
                  </a:txBody>
                  <a:tcPr marL="9525" marR="9525" marT="9525" marB="0" anchor="b"/>
                </a:tc>
              </a:tr>
              <a:tr h="237525">
                <a:tc>
                  <a:txBody>
                    <a:bodyPr/>
                    <a:lstStyle/>
                    <a:p>
                      <a:pPr marL="0" marR="0" lvl="0" indent="0" algn="l" rtl="0">
                        <a:spcBef>
                          <a:spcPts val="0"/>
                        </a:spcBef>
                        <a:spcAft>
                          <a:spcPts val="0"/>
                        </a:spcAft>
                        <a:buNone/>
                      </a:pPr>
                      <a:r>
                        <a:rPr lang="es-EC" sz="1100" u="none" strike="noStrike" cap="none"/>
                        <a:t>- Actualización del sistema contable</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168.00 </a:t>
                      </a:r>
                      <a:endParaRPr sz="1100" b="0" i="0" u="none" strike="noStrike" cap="none">
                        <a:solidFill>
                          <a:srgbClr val="000000"/>
                        </a:solidFill>
                        <a:latin typeface="Calibri"/>
                        <a:ea typeface="Calibri"/>
                        <a:cs typeface="Calibri"/>
                        <a:sym typeface="Calibri"/>
                      </a:endParaRPr>
                    </a:p>
                  </a:txBody>
                  <a:tcPr marL="9525" marR="9525" marT="9525" marB="0" anchor="b"/>
                </a:tc>
              </a:tr>
              <a:tr h="762000">
                <a:tc>
                  <a:txBody>
                    <a:bodyPr/>
                    <a:lstStyle/>
                    <a:p>
                      <a:pPr marL="0" marR="0" lvl="0" indent="0" algn="l" rtl="0">
                        <a:spcBef>
                          <a:spcPts val="0"/>
                        </a:spcBef>
                        <a:spcAft>
                          <a:spcPts val="0"/>
                        </a:spcAft>
                        <a:buNone/>
                      </a:pPr>
                      <a:r>
                        <a:rPr lang="es-EC" sz="1100" b="1" u="none" strike="noStrike" cap="none"/>
                        <a:t>Otros de Uso y Consumo Corriente</a:t>
                      </a:r>
                      <a:r>
                        <a:rPr lang="es-EC" sz="1100" u="none" strike="noStrike" cap="none"/>
                        <a:t/>
                      </a:r>
                      <a:br>
                        <a:rPr lang="es-EC" sz="1100" u="none" strike="noStrike" cap="none"/>
                      </a:br>
                      <a:r>
                        <a:rPr lang="es-EC" sz="1100" u="none" strike="noStrike" cap="none"/>
                        <a:t>- Pago de timbres GADPPz</a:t>
                      </a:r>
                      <a:br>
                        <a:rPr lang="es-EC" sz="1100" u="none" strike="noStrike" cap="none"/>
                      </a:br>
                      <a:r>
                        <a:rPr lang="es-EC" sz="1100" u="none" strike="noStrike" cap="none"/>
                        <a:t>- Pago revisión vehicular</a:t>
                      </a:r>
                      <a:br>
                        <a:rPr lang="es-EC" sz="1100" u="none" strike="noStrike" cap="none"/>
                      </a:br>
                      <a:r>
                        <a:rPr lang="es-EC" sz="1100" u="none" strike="noStrike" cap="none"/>
                        <a:t>- Certificados GAD Municipal</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151.94 </a:t>
                      </a:r>
                      <a:endParaRPr sz="1100" b="0" i="0" u="none" strike="noStrike" cap="none">
                        <a:solidFill>
                          <a:srgbClr val="000000"/>
                        </a:solidFill>
                        <a:latin typeface="Calibri"/>
                        <a:ea typeface="Calibri"/>
                        <a:cs typeface="Calibri"/>
                        <a:sym typeface="Calibri"/>
                      </a:endParaRPr>
                    </a:p>
                  </a:txBody>
                  <a:tcPr marL="9525" marR="9525" marT="9525" marB="0" anchor="b"/>
                </a:tc>
              </a:tr>
              <a:tr h="381000">
                <a:tc>
                  <a:txBody>
                    <a:bodyPr/>
                    <a:lstStyle/>
                    <a:p>
                      <a:pPr marL="0" marR="0" lvl="0" indent="0" algn="l" rtl="0">
                        <a:spcBef>
                          <a:spcPts val="0"/>
                        </a:spcBef>
                        <a:spcAft>
                          <a:spcPts val="0"/>
                        </a:spcAft>
                        <a:buNone/>
                      </a:pPr>
                      <a:r>
                        <a:rPr lang="es-EC" sz="1100" b="1" u="none" strike="noStrike" cap="none"/>
                        <a:t>Sector Publico Financiero</a:t>
                      </a:r>
                      <a:r>
                        <a:rPr lang="es-EC" sz="1100" u="none" strike="noStrike" cap="none"/>
                        <a:t/>
                      </a:r>
                      <a:br>
                        <a:rPr lang="es-EC" sz="1100" u="none" strike="noStrike" cap="none"/>
                      </a:br>
                      <a:r>
                        <a:rPr lang="es-EC" sz="1100" u="none" strike="noStrike" cap="none"/>
                        <a:t>- Interés crédito Banco de Desarrollo</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240.04 </a:t>
                      </a:r>
                      <a:endParaRPr sz="1100" b="0" i="0" u="none" strike="noStrike" cap="none">
                        <a:solidFill>
                          <a:srgbClr val="000000"/>
                        </a:solidFill>
                        <a:latin typeface="Calibri"/>
                        <a:ea typeface="Calibri"/>
                        <a:cs typeface="Calibri"/>
                        <a:sym typeface="Calibri"/>
                      </a:endParaRPr>
                    </a:p>
                  </a:txBody>
                  <a:tcPr marL="9525" marR="9525" marT="9525" marB="0" anchor="b"/>
                </a:tc>
              </a:tr>
              <a:tr h="381000">
                <a:tc>
                  <a:txBody>
                    <a:bodyPr/>
                    <a:lstStyle/>
                    <a:p>
                      <a:pPr marL="0" marR="0" lvl="0" indent="0" algn="l" rtl="0">
                        <a:spcBef>
                          <a:spcPts val="0"/>
                        </a:spcBef>
                        <a:spcAft>
                          <a:spcPts val="0"/>
                        </a:spcAft>
                        <a:buNone/>
                      </a:pPr>
                      <a:r>
                        <a:rPr lang="es-EC" sz="1100" b="1" u="none" strike="noStrike" cap="none"/>
                        <a:t>Seguros</a:t>
                      </a:r>
                      <a:r>
                        <a:rPr lang="es-EC" sz="1100" u="none" strike="noStrike" cap="none"/>
                        <a:t/>
                      </a:r>
                      <a:br>
                        <a:rPr lang="es-EC" sz="1100" u="none" strike="noStrike" cap="none"/>
                      </a:br>
                      <a:r>
                        <a:rPr lang="es-EC" sz="1100" u="none" strike="noStrike" cap="none"/>
                        <a:t>- Renovación de póliza de fidelidad pública</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172.64 </a:t>
                      </a:r>
                      <a:endParaRPr sz="1100" b="0" i="0" u="none" strike="noStrike" cap="none">
                        <a:solidFill>
                          <a:srgbClr val="000000"/>
                        </a:solidFill>
                        <a:latin typeface="Calibri"/>
                        <a:ea typeface="Calibri"/>
                        <a:cs typeface="Calibri"/>
                        <a:sym typeface="Calibri"/>
                      </a:endParaRPr>
                    </a:p>
                  </a:txBody>
                  <a:tcPr marL="9525" marR="9525" marT="9525" marB="0" anchor="b"/>
                </a:tc>
              </a:tr>
              <a:tr h="190500">
                <a:tc>
                  <a:txBody>
                    <a:bodyPr/>
                    <a:lstStyle/>
                    <a:p>
                      <a:pPr marL="0" marR="0" lvl="0" indent="0" algn="l" rtl="0">
                        <a:spcBef>
                          <a:spcPts val="0"/>
                        </a:spcBef>
                        <a:spcAft>
                          <a:spcPts val="0"/>
                        </a:spcAft>
                        <a:buNone/>
                      </a:pPr>
                      <a:r>
                        <a:rPr lang="es-EC" sz="1100" u="none" strike="noStrike" cap="none"/>
                        <a:t>Comisiones Bancarias</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32.30 </a:t>
                      </a:r>
                      <a:endParaRPr sz="1100" b="0" i="0" u="none" strike="noStrike" cap="none">
                        <a:solidFill>
                          <a:srgbClr val="000000"/>
                        </a:solidFill>
                        <a:latin typeface="Calibri"/>
                        <a:ea typeface="Calibri"/>
                        <a:cs typeface="Calibri"/>
                        <a:sym typeface="Calibri"/>
                      </a:endParaRPr>
                    </a:p>
                  </a:txBody>
                  <a:tcPr marL="9525" marR="9525" marT="9525" marB="0" anchor="b"/>
                </a:tc>
              </a:tr>
              <a:tr h="190500">
                <a:tc>
                  <a:txBody>
                    <a:bodyPr/>
                    <a:lstStyle/>
                    <a:p>
                      <a:pPr marL="0" marR="0" lvl="0" indent="0" algn="ctr" rtl="0">
                        <a:spcBef>
                          <a:spcPts val="0"/>
                        </a:spcBef>
                        <a:spcAft>
                          <a:spcPts val="0"/>
                        </a:spcAft>
                        <a:buNone/>
                      </a:pPr>
                      <a:r>
                        <a:rPr lang="es-EC" sz="1600" b="1" u="none" strike="noStrike" cap="none"/>
                        <a:t>TOTAL</a:t>
                      </a:r>
                      <a:endParaRPr sz="1600" b="1"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s-EC" sz="1600" b="1" u="none" strike="noStrike" cap="none"/>
                        <a:t>       2,910.72 </a:t>
                      </a:r>
                      <a:endParaRPr sz="1600" b="1" i="0" u="none" strike="noStrike" cap="none">
                        <a:solidFill>
                          <a:srgbClr val="000000"/>
                        </a:solidFill>
                        <a:latin typeface="Calibri"/>
                        <a:ea typeface="Calibri"/>
                        <a:cs typeface="Calibri"/>
                        <a:sym typeface="Calibri"/>
                      </a:endParaRPr>
                    </a:p>
                  </a:txBody>
                  <a:tcPr marL="9525" marR="9525" marT="9525" marB="0" anchor="ct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6"/>
        <p:cNvGrpSpPr/>
        <p:nvPr/>
      </p:nvGrpSpPr>
      <p:grpSpPr>
        <a:xfrm>
          <a:off x="0" y="0"/>
          <a:ext cx="0" cy="0"/>
          <a:chOff x="0" y="0"/>
          <a:chExt cx="0" cy="0"/>
        </a:xfrm>
      </p:grpSpPr>
      <p:sp>
        <p:nvSpPr>
          <p:cNvPr id="257" name="Google Shape;257;p29"/>
          <p:cNvSpPr/>
          <p:nvPr/>
        </p:nvSpPr>
        <p:spPr>
          <a:xfrm>
            <a:off x="0" y="0"/>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8" name="Google Shape;258;p29"/>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259" name="Google Shape;259;p29"/>
          <p:cNvSpPr txBox="1"/>
          <p:nvPr/>
        </p:nvSpPr>
        <p:spPr>
          <a:xfrm>
            <a:off x="3025301" y="1202187"/>
            <a:ext cx="6054305" cy="1244799"/>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60F18"/>
              </a:buClr>
              <a:buSzPts val="4800"/>
              <a:buFont typeface="Stardos Stencil"/>
              <a:buNone/>
            </a:pPr>
            <a:r>
              <a:rPr lang="es-EC" sz="4800" b="1">
                <a:solidFill>
                  <a:srgbClr val="060F18"/>
                </a:solidFill>
                <a:latin typeface="Stardos Stencil"/>
                <a:ea typeface="Stardos Stencil"/>
                <a:cs typeface="Stardos Stencil"/>
                <a:sym typeface="Stardos Stencil"/>
              </a:rPr>
              <a:t>TOTAL GASTO CORRIENTE </a:t>
            </a:r>
            <a:endParaRPr sz="6000" b="1">
              <a:solidFill>
                <a:srgbClr val="060F18"/>
              </a:solidFill>
              <a:latin typeface="Stardos Stencil"/>
              <a:ea typeface="Stardos Stencil"/>
              <a:cs typeface="Stardos Stencil"/>
              <a:sym typeface="Stardos Stencil"/>
            </a:endParaRPr>
          </a:p>
        </p:txBody>
      </p:sp>
      <p:sp>
        <p:nvSpPr>
          <p:cNvPr id="260" name="Google Shape;260;p29"/>
          <p:cNvSpPr txBox="1"/>
          <p:nvPr/>
        </p:nvSpPr>
        <p:spPr>
          <a:xfrm>
            <a:off x="3245475" y="3052293"/>
            <a:ext cx="5112913"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5400">
                <a:solidFill>
                  <a:schemeClr val="dk1"/>
                </a:solidFill>
                <a:latin typeface="Calibri"/>
                <a:ea typeface="Calibri"/>
                <a:cs typeface="Calibri"/>
                <a:sym typeface="Calibri"/>
              </a:rPr>
              <a:t>Total </a:t>
            </a:r>
            <a:endParaRPr/>
          </a:p>
          <a:p>
            <a:pPr marL="0" marR="0" lvl="0" indent="0" algn="r" rtl="0">
              <a:spcBef>
                <a:spcPts val="0"/>
              </a:spcBef>
              <a:spcAft>
                <a:spcPts val="0"/>
              </a:spcAft>
              <a:buNone/>
            </a:pPr>
            <a:r>
              <a:rPr lang="es-EC" sz="5400">
                <a:solidFill>
                  <a:schemeClr val="dk1"/>
                </a:solidFill>
                <a:latin typeface="Calibri"/>
                <a:ea typeface="Calibri"/>
                <a:cs typeface="Calibri"/>
                <a:sym typeface="Calibri"/>
              </a:rPr>
              <a:t>68,451.08</a:t>
            </a:r>
            <a:endParaRPr/>
          </a:p>
        </p:txBody>
      </p:sp>
      <p:sp>
        <p:nvSpPr>
          <p:cNvPr id="261" name="Google Shape;261;p29"/>
          <p:cNvSpPr txBox="1"/>
          <p:nvPr/>
        </p:nvSpPr>
        <p:spPr>
          <a:xfrm>
            <a:off x="7755073" y="5871805"/>
            <a:ext cx="4157662" cy="498475"/>
          </a:xfrm>
          <a:prstGeom prst="rect">
            <a:avLst/>
          </a:prstGeom>
          <a:noFill/>
          <a:ln>
            <a:noFill/>
          </a:ln>
          <a:effectLst>
            <a:outerShdw blurRad="50800" dist="38100" algn="l" rotWithShape="0">
              <a:srgbClr val="000000">
                <a:alpha val="40000"/>
              </a:srgbClr>
            </a:outerShdw>
          </a:effectLst>
        </p:spPr>
        <p:txBody>
          <a:bodyPr spcFirstLastPara="1" wrap="square" lIns="91425" tIns="45700" rIns="91425" bIns="45700" anchor="b" anchorCtr="0">
            <a:noAutofit/>
          </a:bodyPr>
          <a:lstStyle/>
          <a:p>
            <a:pPr marL="0" marR="0" lvl="0" indent="0" algn="r" rtl="0">
              <a:spcBef>
                <a:spcPts val="0"/>
              </a:spcBef>
              <a:spcAft>
                <a:spcPts val="0"/>
              </a:spcAft>
              <a:buNone/>
            </a:pPr>
            <a:r>
              <a:rPr lang="es-EC" sz="2500">
                <a:solidFill>
                  <a:srgbClr val="262626"/>
                </a:solidFill>
                <a:latin typeface="Quintessential"/>
                <a:ea typeface="Quintessential"/>
                <a:cs typeface="Quintessential"/>
                <a:sym typeface="Quintessential"/>
              </a:rPr>
              <a:t>“Conoce Tus Derechos”</a:t>
            </a:r>
            <a:endParaRPr/>
          </a:p>
        </p:txBody>
      </p:sp>
      <p:sp>
        <p:nvSpPr>
          <p:cNvPr id="262" name="Google Shape;262;p29"/>
          <p:cNvSpPr/>
          <p:nvPr/>
        </p:nvSpPr>
        <p:spPr>
          <a:xfrm>
            <a:off x="788565" y="6459522"/>
            <a:ext cx="931178" cy="26005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6"/>
        <p:cNvGrpSpPr/>
        <p:nvPr/>
      </p:nvGrpSpPr>
      <p:grpSpPr>
        <a:xfrm>
          <a:off x="0" y="0"/>
          <a:ext cx="0" cy="0"/>
          <a:chOff x="0" y="0"/>
          <a:chExt cx="0" cy="0"/>
        </a:xfrm>
      </p:grpSpPr>
      <p:sp>
        <p:nvSpPr>
          <p:cNvPr id="267" name="Google Shape;267;p30"/>
          <p:cNvSpPr/>
          <p:nvPr/>
        </p:nvSpPr>
        <p:spPr>
          <a:xfrm>
            <a:off x="0" y="0"/>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8" name="Google Shape;268;p30"/>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269" name="Google Shape;269;p30"/>
          <p:cNvSpPr txBox="1"/>
          <p:nvPr/>
        </p:nvSpPr>
        <p:spPr>
          <a:xfrm>
            <a:off x="2653048" y="2039314"/>
            <a:ext cx="7340958" cy="1412223"/>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60F18"/>
              </a:buClr>
              <a:buSzPts val="6000"/>
              <a:buFont typeface="Stardos Stencil"/>
              <a:buNone/>
            </a:pPr>
            <a:r>
              <a:rPr lang="es-EC" sz="6000" b="1">
                <a:solidFill>
                  <a:srgbClr val="060F18"/>
                </a:solidFill>
                <a:latin typeface="Stardos Stencil"/>
                <a:ea typeface="Stardos Stencil"/>
                <a:cs typeface="Stardos Stencil"/>
                <a:sym typeface="Stardos Stencil"/>
              </a:rPr>
              <a:t>GASTO DE INVERSIÓN </a:t>
            </a:r>
            <a:endParaRPr sz="7200" b="1">
              <a:solidFill>
                <a:srgbClr val="060F18"/>
              </a:solidFill>
              <a:latin typeface="Stardos Stencil"/>
              <a:ea typeface="Stardos Stencil"/>
              <a:cs typeface="Stardos Stencil"/>
              <a:sym typeface="Stardos Stencil"/>
            </a:endParaRPr>
          </a:p>
        </p:txBody>
      </p:sp>
      <p:sp>
        <p:nvSpPr>
          <p:cNvPr id="270" name="Google Shape;270;p30"/>
          <p:cNvSpPr/>
          <p:nvPr/>
        </p:nvSpPr>
        <p:spPr>
          <a:xfrm>
            <a:off x="788565" y="6459522"/>
            <a:ext cx="931178" cy="26005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4"/>
        <p:cNvGrpSpPr/>
        <p:nvPr/>
      </p:nvGrpSpPr>
      <p:grpSpPr>
        <a:xfrm>
          <a:off x="0" y="0"/>
          <a:ext cx="0" cy="0"/>
          <a:chOff x="0" y="0"/>
          <a:chExt cx="0" cy="0"/>
        </a:xfrm>
      </p:grpSpPr>
      <p:sp>
        <p:nvSpPr>
          <p:cNvPr id="275" name="Google Shape;275;p31"/>
          <p:cNvSpPr txBox="1"/>
          <p:nvPr/>
        </p:nvSpPr>
        <p:spPr>
          <a:xfrm>
            <a:off x="1719743" y="2060883"/>
            <a:ext cx="8816829" cy="144655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s-EC" sz="4400" dirty="0" smtClean="0">
                <a:solidFill>
                  <a:schemeClr val="dk1"/>
                </a:solidFill>
                <a:latin typeface="Libre Baskerville"/>
                <a:ea typeface="Libre Baskerville"/>
                <a:cs typeface="Libre Baskerville"/>
                <a:sym typeface="Libre Baskerville"/>
              </a:rPr>
              <a:t>POLÍTICO </a:t>
            </a:r>
            <a:r>
              <a:rPr lang="es-EC" sz="4400" dirty="0">
                <a:solidFill>
                  <a:schemeClr val="dk1"/>
                </a:solidFill>
                <a:latin typeface="Libre Baskerville"/>
                <a:ea typeface="Libre Baskerville"/>
                <a:cs typeface="Libre Baskerville"/>
                <a:sym typeface="Libre Baskerville"/>
              </a:rPr>
              <a:t>INSTITUCIONAL Y PARTICIPACIÓN CIUDADANA</a:t>
            </a:r>
            <a:endParaRPr dirty="0"/>
          </a:p>
        </p:txBody>
      </p:sp>
      <p:pic>
        <p:nvPicPr>
          <p:cNvPr id="276" name="Google Shape;276;p31"/>
          <p:cNvPicPr preferRelativeResize="0"/>
          <p:nvPr/>
        </p:nvPicPr>
        <p:blipFill rotWithShape="1">
          <a:blip r:embed="rId4">
            <a:alphaModFix/>
          </a:blip>
          <a:srcRect/>
          <a:stretch/>
        </p:blipFill>
        <p:spPr>
          <a:xfrm>
            <a:off x="6342076" y="4602115"/>
            <a:ext cx="5740867" cy="2155217"/>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277" name="Google Shape;277;p31" descr="Resultado de imagen para PARTICIPACION CIUDADANA"/>
          <p:cNvPicPr preferRelativeResize="0"/>
          <p:nvPr/>
        </p:nvPicPr>
        <p:blipFill rotWithShape="1">
          <a:blip r:embed="rId5">
            <a:alphaModFix/>
          </a:blip>
          <a:srcRect/>
          <a:stretch/>
        </p:blipFill>
        <p:spPr>
          <a:xfrm>
            <a:off x="9668522" y="1090569"/>
            <a:ext cx="2414421" cy="1322183"/>
          </a:xfrm>
          <a:prstGeom prst="ellipse">
            <a:avLst/>
          </a:prstGeom>
          <a:noFill/>
          <a:ln>
            <a:noFill/>
          </a:ln>
        </p:spPr>
      </p:pic>
      <p:sp>
        <p:nvSpPr>
          <p:cNvPr id="278" name="Google Shape;278;p31"/>
          <p:cNvSpPr/>
          <p:nvPr/>
        </p:nvSpPr>
        <p:spPr>
          <a:xfrm>
            <a:off x="788565" y="6459522"/>
            <a:ext cx="931178" cy="260059"/>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
        <p:cNvGrpSpPr/>
        <p:nvPr/>
      </p:nvGrpSpPr>
      <p:grpSpPr>
        <a:xfrm>
          <a:off x="0" y="0"/>
          <a:ext cx="0" cy="0"/>
          <a:chOff x="0" y="0"/>
          <a:chExt cx="0" cy="0"/>
        </a:xfrm>
      </p:grpSpPr>
      <p:sp>
        <p:nvSpPr>
          <p:cNvPr id="100" name="Google Shape;100;p14"/>
          <p:cNvSpPr txBox="1"/>
          <p:nvPr/>
        </p:nvSpPr>
        <p:spPr>
          <a:xfrm>
            <a:off x="4177717" y="3540154"/>
            <a:ext cx="3338819" cy="769441"/>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s-EC" sz="4400" b="0" i="0" u="none" strike="noStrike" cap="none">
                <a:solidFill>
                  <a:srgbClr val="0070C0"/>
                </a:solidFill>
                <a:latin typeface="Libre Baskerville"/>
                <a:ea typeface="Libre Baskerville"/>
                <a:cs typeface="Libre Baskerville"/>
                <a:sym typeface="Libre Baskerville"/>
              </a:rPr>
              <a:t>2018</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2"/>
        <p:cNvGrpSpPr/>
        <p:nvPr/>
      </p:nvGrpSpPr>
      <p:grpSpPr>
        <a:xfrm>
          <a:off x="0" y="0"/>
          <a:ext cx="0" cy="0"/>
          <a:chOff x="0" y="0"/>
          <a:chExt cx="0" cy="0"/>
        </a:xfrm>
      </p:grpSpPr>
      <p:sp>
        <p:nvSpPr>
          <p:cNvPr id="283" name="Google Shape;283;p32"/>
          <p:cNvSpPr txBox="1"/>
          <p:nvPr/>
        </p:nvSpPr>
        <p:spPr>
          <a:xfrm>
            <a:off x="9747161" y="6014434"/>
            <a:ext cx="1841679"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2400" b="1">
                <a:solidFill>
                  <a:schemeClr val="dk1"/>
                </a:solidFill>
                <a:latin typeface="Calibri"/>
                <a:ea typeface="Calibri"/>
                <a:cs typeface="Calibri"/>
                <a:sym typeface="Calibri"/>
              </a:rPr>
              <a:t> 54,249.88 </a:t>
            </a:r>
            <a:endParaRPr/>
          </a:p>
        </p:txBody>
      </p:sp>
      <p:sp>
        <p:nvSpPr>
          <p:cNvPr id="284" name="Google Shape;284;p32"/>
          <p:cNvSpPr txBox="1"/>
          <p:nvPr/>
        </p:nvSpPr>
        <p:spPr>
          <a:xfrm>
            <a:off x="8150180" y="6014434"/>
            <a:ext cx="139306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1800">
                <a:solidFill>
                  <a:schemeClr val="dk1"/>
                </a:solidFill>
                <a:latin typeface="Calibri"/>
                <a:ea typeface="Calibri"/>
                <a:cs typeface="Calibri"/>
                <a:sym typeface="Calibri"/>
              </a:rPr>
              <a:t>TOTAL = </a:t>
            </a:r>
            <a:endParaRPr/>
          </a:p>
        </p:txBody>
      </p:sp>
      <p:sp>
        <p:nvSpPr>
          <p:cNvPr id="285" name="Google Shape;285;p32"/>
          <p:cNvSpPr/>
          <p:nvPr/>
        </p:nvSpPr>
        <p:spPr>
          <a:xfrm>
            <a:off x="788565" y="6459522"/>
            <a:ext cx="931178" cy="260059"/>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graphicFrame>
        <p:nvGraphicFramePr>
          <p:cNvPr id="286" name="Google Shape;286;p32"/>
          <p:cNvGraphicFramePr/>
          <p:nvPr/>
        </p:nvGraphicFramePr>
        <p:xfrm>
          <a:off x="1098957" y="1538288"/>
          <a:ext cx="10393950" cy="3989070"/>
        </p:xfrm>
        <a:graphic>
          <a:graphicData uri="http://schemas.openxmlformats.org/drawingml/2006/table">
            <a:tbl>
              <a:tblPr>
                <a:noFill/>
                <a:tableStyleId>{A96CE24A-B38F-4371-83A6-51C1E8B52DFF}</a:tableStyleId>
              </a:tblPr>
              <a:tblGrid>
                <a:gridCol w="2491275"/>
                <a:gridCol w="1384425"/>
                <a:gridCol w="1617350"/>
                <a:gridCol w="1225225"/>
                <a:gridCol w="1225225"/>
                <a:gridCol w="1225225"/>
                <a:gridCol w="1225225"/>
              </a:tblGrid>
              <a:tr h="200025">
                <a:tc gridSpan="7">
                  <a:txBody>
                    <a:bodyPr/>
                    <a:lstStyle/>
                    <a:p>
                      <a:pPr marL="0" marR="0" lvl="0" indent="0" algn="ctr" rtl="0">
                        <a:spcBef>
                          <a:spcPts val="0"/>
                        </a:spcBef>
                        <a:spcAft>
                          <a:spcPts val="0"/>
                        </a:spcAft>
                        <a:buNone/>
                      </a:pPr>
                      <a:r>
                        <a:rPr lang="es-EC" sz="1600" b="1" u="none" strike="noStrike" cap="none"/>
                        <a:t>GASTO DE INVERSIÓN EN PERSONAL</a:t>
                      </a:r>
                      <a:endParaRPr sz="1600" b="1" i="0" u="none" strike="noStrike" cap="none">
                        <a:solidFill>
                          <a:srgbClr val="000000"/>
                        </a:solidFill>
                        <a:latin typeface="Calibri"/>
                        <a:ea typeface="Calibri"/>
                        <a:cs typeface="Calibri"/>
                        <a:sym typeface="Calibri"/>
                      </a:endParaRPr>
                    </a:p>
                  </a:txBody>
                  <a:tcPr marL="9525" marR="9525" marT="9525"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571500">
                <a:tc>
                  <a:txBody>
                    <a:bodyPr/>
                    <a:lstStyle/>
                    <a:p>
                      <a:pPr marL="0" marR="0" lvl="0" indent="0" algn="ctr" rtl="0">
                        <a:spcBef>
                          <a:spcPts val="0"/>
                        </a:spcBef>
                        <a:spcAft>
                          <a:spcPts val="0"/>
                        </a:spcAft>
                        <a:buNone/>
                      </a:pPr>
                      <a:r>
                        <a:rPr lang="es-EC" sz="1400" b="1" u="none" strike="noStrike" cap="none"/>
                        <a:t>FUNCIONARIOS</a:t>
                      </a:r>
                      <a:endParaRPr sz="1400" b="1"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s-EC" sz="1400" b="1" u="none" strike="noStrike" cap="none"/>
                        <a:t>REMUNERACION MENSUAL</a:t>
                      </a:r>
                      <a:endParaRPr sz="1400" b="1"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s-EC" sz="1400" b="1" u="none" strike="noStrike" cap="none"/>
                        <a:t>REMUNERACION ANUAL</a:t>
                      </a:r>
                      <a:endParaRPr sz="1400" b="1"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s-EC" sz="1400" b="1" u="none" strike="noStrike" cap="none"/>
                        <a:t>APORTE PATRONAL</a:t>
                      </a:r>
                      <a:endParaRPr sz="1400" b="1"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s-EC" sz="1400" b="1" u="none" strike="noStrike" cap="none"/>
                        <a:t>DECIMO CUARTO</a:t>
                      </a:r>
                      <a:endParaRPr sz="1400" b="1"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s-EC" sz="1400" b="1" u="none" strike="noStrike" cap="none"/>
                        <a:t>DECIMO TERCERO</a:t>
                      </a:r>
                      <a:endParaRPr sz="1400" b="1"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s-EC" sz="1400" b="1" u="none" strike="noStrike" cap="none"/>
                        <a:t>FONDOS DE RESERVA</a:t>
                      </a:r>
                      <a:endParaRPr sz="1400" b="1" i="0" u="none" strike="noStrike" cap="none">
                        <a:solidFill>
                          <a:srgbClr val="000000"/>
                        </a:solidFill>
                        <a:latin typeface="Calibri"/>
                        <a:ea typeface="Calibri"/>
                        <a:cs typeface="Calibri"/>
                        <a:sym typeface="Calibri"/>
                      </a:endParaRPr>
                    </a:p>
                  </a:txBody>
                  <a:tcPr marL="9525" marR="9525" marT="9525" marB="0" anchor="ctr"/>
                </a:tc>
              </a:tr>
              <a:tr h="571500">
                <a:tc>
                  <a:txBody>
                    <a:bodyPr/>
                    <a:lstStyle/>
                    <a:p>
                      <a:pPr marL="0" marR="0" lvl="0" indent="0" algn="ctr" rtl="0">
                        <a:spcBef>
                          <a:spcPts val="0"/>
                        </a:spcBef>
                        <a:spcAft>
                          <a:spcPts val="0"/>
                        </a:spcAft>
                        <a:buNone/>
                      </a:pPr>
                      <a:r>
                        <a:rPr lang="es-EC" sz="1100" b="1" u="none" strike="noStrike" cap="none"/>
                        <a:t>TÉCNICO DE PLANIFICACIÓN </a:t>
                      </a:r>
                      <a:r>
                        <a:rPr lang="es-EC" sz="1100" u="none" strike="noStrike" cap="none"/>
                        <a:t/>
                      </a:r>
                      <a:br>
                        <a:rPr lang="es-EC" sz="1100" u="none" strike="noStrike" cap="none"/>
                      </a:br>
                      <a:r>
                        <a:rPr lang="es-EC" sz="1100" u="none" strike="noStrike" cap="none"/>
                        <a:t>ING. DANIEL CARDENAS</a:t>
                      </a:r>
                      <a:endParaRPr sz="1100" b="0"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l" rtl="0">
                        <a:spcBef>
                          <a:spcPts val="0"/>
                        </a:spcBef>
                        <a:spcAft>
                          <a:spcPts val="0"/>
                        </a:spcAft>
                        <a:buNone/>
                      </a:pPr>
                      <a:r>
                        <a:rPr lang="es-EC" sz="1100" u="none" strike="noStrike" cap="none"/>
                        <a:t>       1,200.00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13,950.00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1,621.68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386.00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1,200.00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1,160.00 </a:t>
                      </a:r>
                      <a:endParaRPr sz="1100" b="0" i="0" u="none" strike="noStrike" cap="none">
                        <a:solidFill>
                          <a:srgbClr val="000000"/>
                        </a:solidFill>
                        <a:latin typeface="Calibri"/>
                        <a:ea typeface="Calibri"/>
                        <a:cs typeface="Calibri"/>
                        <a:sym typeface="Calibri"/>
                      </a:endParaRPr>
                    </a:p>
                  </a:txBody>
                  <a:tcPr marL="9525" marR="9525" marT="9525" marB="0" anchor="b"/>
                </a:tc>
              </a:tr>
              <a:tr h="571500">
                <a:tc>
                  <a:txBody>
                    <a:bodyPr/>
                    <a:lstStyle/>
                    <a:p>
                      <a:pPr marL="0" marR="0" lvl="0" indent="0" algn="ctr" rtl="0">
                        <a:spcBef>
                          <a:spcPts val="0"/>
                        </a:spcBef>
                        <a:spcAft>
                          <a:spcPts val="0"/>
                        </a:spcAft>
                        <a:buNone/>
                      </a:pPr>
                      <a:r>
                        <a:rPr lang="es-EC" sz="1100" b="1" u="none" strike="noStrike" cap="none"/>
                        <a:t>TECNICO DE REFORESTACIÓN</a:t>
                      </a:r>
                      <a:r>
                        <a:rPr lang="es-EC" sz="1100" u="none" strike="noStrike" cap="none"/>
                        <a:t/>
                      </a:r>
                      <a:br>
                        <a:rPr lang="es-EC" sz="1100" u="none" strike="noStrike" cap="none"/>
                      </a:br>
                      <a:r>
                        <a:rPr lang="es-EC" sz="1100" u="none" strike="noStrike" cap="none"/>
                        <a:t>ING. PABLO AGUIRRE</a:t>
                      </a:r>
                      <a:endParaRPr sz="1100" b="0"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l" rtl="0">
                        <a:spcBef>
                          <a:spcPts val="0"/>
                        </a:spcBef>
                        <a:spcAft>
                          <a:spcPts val="0"/>
                        </a:spcAft>
                        <a:buNone/>
                      </a:pPr>
                      <a:r>
                        <a:rPr lang="es-EC" sz="1100" u="none" strike="noStrike" cap="none"/>
                        <a:t>       1,000.00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12,000.00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1,398.00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386.00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1,000.00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750.00 </a:t>
                      </a:r>
                      <a:endParaRPr sz="1100" b="0" i="0" u="none" strike="noStrike" cap="none">
                        <a:solidFill>
                          <a:srgbClr val="000000"/>
                        </a:solidFill>
                        <a:latin typeface="Calibri"/>
                        <a:ea typeface="Calibri"/>
                        <a:cs typeface="Calibri"/>
                        <a:sym typeface="Calibri"/>
                      </a:endParaRPr>
                    </a:p>
                  </a:txBody>
                  <a:tcPr marL="9525" marR="9525" marT="9525" marB="0" anchor="b"/>
                </a:tc>
              </a:tr>
              <a:tr h="571500">
                <a:tc>
                  <a:txBody>
                    <a:bodyPr/>
                    <a:lstStyle/>
                    <a:p>
                      <a:pPr marL="0" marR="0" lvl="0" indent="0" algn="ctr" rtl="0">
                        <a:spcBef>
                          <a:spcPts val="0"/>
                        </a:spcBef>
                        <a:spcAft>
                          <a:spcPts val="0"/>
                        </a:spcAft>
                        <a:buNone/>
                      </a:pPr>
                      <a:r>
                        <a:rPr lang="es-EC" sz="1100" b="1" u="none" strike="noStrike" cap="none"/>
                        <a:t>ASISTENTE ADMINISTRATIVA</a:t>
                      </a:r>
                      <a:r>
                        <a:rPr lang="es-EC" sz="1100" u="none" strike="noStrike" cap="none"/>
                        <a:t/>
                      </a:r>
                      <a:br>
                        <a:rPr lang="es-EC" sz="1100" u="none" strike="noStrike" cap="none"/>
                      </a:br>
                      <a:r>
                        <a:rPr lang="es-EC" sz="1100" u="none" strike="noStrike" cap="none"/>
                        <a:t>LORENA QUINAPANTA</a:t>
                      </a:r>
                      <a:endParaRPr sz="1100" b="0"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l" rtl="0">
                        <a:spcBef>
                          <a:spcPts val="0"/>
                        </a:spcBef>
                        <a:spcAft>
                          <a:spcPts val="0"/>
                        </a:spcAft>
                        <a:buNone/>
                      </a:pPr>
                      <a:r>
                        <a:rPr lang="es-EC" sz="1100" u="none" strike="noStrike" cap="none"/>
                        <a:t>           500.00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5,800.00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675.70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386.00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500.00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483.33 </a:t>
                      </a:r>
                      <a:endParaRPr sz="1100" b="0" i="0" u="none" strike="noStrike" cap="none">
                        <a:solidFill>
                          <a:srgbClr val="000000"/>
                        </a:solidFill>
                        <a:latin typeface="Calibri"/>
                        <a:ea typeface="Calibri"/>
                        <a:cs typeface="Calibri"/>
                        <a:sym typeface="Calibri"/>
                      </a:endParaRPr>
                    </a:p>
                  </a:txBody>
                  <a:tcPr marL="9525" marR="9525" marT="9525" marB="0" anchor="b"/>
                </a:tc>
              </a:tr>
              <a:tr h="571500">
                <a:tc>
                  <a:txBody>
                    <a:bodyPr/>
                    <a:lstStyle/>
                    <a:p>
                      <a:pPr marL="0" marR="0" lvl="0" indent="0" algn="ctr" rtl="0">
                        <a:spcBef>
                          <a:spcPts val="0"/>
                        </a:spcBef>
                        <a:spcAft>
                          <a:spcPts val="0"/>
                        </a:spcAft>
                        <a:buNone/>
                      </a:pPr>
                      <a:r>
                        <a:rPr lang="es-EC" sz="1100" b="1" u="none" strike="noStrike" cap="none"/>
                        <a:t>SERVICIOS OCASIONALES</a:t>
                      </a:r>
                      <a:r>
                        <a:rPr lang="es-EC" sz="1100" u="none" strike="noStrike" cap="none"/>
                        <a:t/>
                      </a:r>
                      <a:br>
                        <a:rPr lang="es-EC" sz="1100" u="none" strike="noStrike" cap="none"/>
                      </a:br>
                      <a:r>
                        <a:rPr lang="es-EC" sz="1100" u="none" strike="noStrike" cap="none"/>
                        <a:t>JUAN PILATUÑA</a:t>
                      </a:r>
                      <a:endParaRPr sz="1100" b="0"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l" rtl="0">
                        <a:spcBef>
                          <a:spcPts val="0"/>
                        </a:spcBef>
                        <a:spcAft>
                          <a:spcPts val="0"/>
                        </a:spcAft>
                        <a:buNone/>
                      </a:pPr>
                      <a:r>
                        <a:rPr lang="es-EC" sz="1100" u="none" strike="noStrike" cap="none"/>
                        <a:t>           400.00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4,800.00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559.20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386.00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400.00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400.00 </a:t>
                      </a:r>
                      <a:endParaRPr sz="1100" b="0" i="0" u="none" strike="noStrike" cap="none">
                        <a:solidFill>
                          <a:srgbClr val="000000"/>
                        </a:solidFill>
                        <a:latin typeface="Calibri"/>
                        <a:ea typeface="Calibri"/>
                        <a:cs typeface="Calibri"/>
                        <a:sym typeface="Calibri"/>
                      </a:endParaRPr>
                    </a:p>
                  </a:txBody>
                  <a:tcPr marL="9525" marR="9525" marT="9525" marB="0" anchor="b"/>
                </a:tc>
              </a:tr>
              <a:tr h="381000">
                <a:tc>
                  <a:txBody>
                    <a:bodyPr/>
                    <a:lstStyle/>
                    <a:p>
                      <a:pPr marL="0" marR="0" lvl="0" indent="0" algn="ctr" rtl="0">
                        <a:spcBef>
                          <a:spcPts val="0"/>
                        </a:spcBef>
                        <a:spcAft>
                          <a:spcPts val="0"/>
                        </a:spcAft>
                        <a:buNone/>
                      </a:pPr>
                      <a:r>
                        <a:rPr lang="es-EC" sz="1100" b="1" u="none" strike="noStrike" cap="none"/>
                        <a:t>OPERADOR DE GRANJA</a:t>
                      </a:r>
                      <a:r>
                        <a:rPr lang="es-EC" sz="1100" u="none" strike="noStrike" cap="none"/>
                        <a:t/>
                      </a:r>
                      <a:br>
                        <a:rPr lang="es-EC" sz="1100" u="none" strike="noStrike" cap="none"/>
                      </a:br>
                      <a:r>
                        <a:rPr lang="es-EC" sz="1100" u="none" strike="noStrike" cap="none"/>
                        <a:t>EDUARDO GAVILANES</a:t>
                      </a:r>
                      <a:endParaRPr sz="1100" b="0"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l" rtl="0">
                        <a:spcBef>
                          <a:spcPts val="0"/>
                        </a:spcBef>
                        <a:spcAft>
                          <a:spcPts val="0"/>
                        </a:spcAft>
                        <a:buNone/>
                      </a:pPr>
                      <a:r>
                        <a:rPr lang="es-EC" sz="1100" u="none" strike="noStrike" cap="none"/>
                        <a:t>           386.00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4,632.00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539.63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386.00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386.00 </a:t>
                      </a:r>
                      <a:endParaRPr sz="11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l" rtl="0">
                        <a:spcBef>
                          <a:spcPts val="0"/>
                        </a:spcBef>
                        <a:spcAft>
                          <a:spcPts val="0"/>
                        </a:spcAft>
                        <a:buNone/>
                      </a:pPr>
                      <a:r>
                        <a:rPr lang="es-EC" sz="1100" u="none" strike="noStrike" cap="none"/>
                        <a:t>             64.33 </a:t>
                      </a:r>
                      <a:endParaRPr sz="1100" b="0" i="0" u="none" strike="noStrike" cap="none">
                        <a:solidFill>
                          <a:srgbClr val="000000"/>
                        </a:solidFill>
                        <a:latin typeface="Calibri"/>
                        <a:ea typeface="Calibri"/>
                        <a:cs typeface="Calibri"/>
                        <a:sym typeface="Calibri"/>
                      </a:endParaRPr>
                    </a:p>
                  </a:txBody>
                  <a:tcPr marL="9525" marR="9525" marT="9525" marB="0" anchor="b"/>
                </a:tc>
              </a:tr>
              <a:tr h="190500">
                <a:tc>
                  <a:txBody>
                    <a:bodyPr/>
                    <a:lstStyle/>
                    <a:p>
                      <a:pPr marL="0" marR="0" lvl="0" indent="0" algn="ctr" rtl="0">
                        <a:spcBef>
                          <a:spcPts val="0"/>
                        </a:spcBef>
                        <a:spcAft>
                          <a:spcPts val="0"/>
                        </a:spcAft>
                        <a:buNone/>
                      </a:pPr>
                      <a:r>
                        <a:rPr lang="es-EC" sz="1600" b="1" u="none" strike="noStrike" cap="none"/>
                        <a:t>TOTAL GASTO PERSONAL</a:t>
                      </a:r>
                      <a:endParaRPr sz="1600" b="1" i="0" u="none" strike="noStrike" cap="non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s-EC" sz="1600" b="1" u="none" strike="noStrike" cap="none"/>
                        <a:t>       3,486.00 </a:t>
                      </a:r>
                      <a:endParaRPr sz="1600" b="1"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s-EC" sz="1600" b="1" u="none" strike="noStrike" cap="none"/>
                        <a:t>                 41,182.00 </a:t>
                      </a:r>
                      <a:endParaRPr sz="1600" b="1"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s-EC" sz="1600" b="1" u="none" strike="noStrike" cap="none"/>
                        <a:t>       4,794.21 </a:t>
                      </a:r>
                      <a:endParaRPr sz="1600" b="1"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s-EC" sz="1600" b="1" u="none" strike="noStrike" cap="none"/>
                        <a:t>       1,930.00 </a:t>
                      </a:r>
                      <a:endParaRPr sz="1600" b="1"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s-EC" sz="1600" b="1" u="none" strike="noStrike" cap="none"/>
                        <a:t>       3,486.00 </a:t>
                      </a:r>
                      <a:endParaRPr sz="1600" b="1"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ctr" rtl="0">
                        <a:spcBef>
                          <a:spcPts val="0"/>
                        </a:spcBef>
                        <a:spcAft>
                          <a:spcPts val="0"/>
                        </a:spcAft>
                        <a:buNone/>
                      </a:pPr>
                      <a:r>
                        <a:rPr lang="es-EC" sz="1600" b="1" u="none" strike="noStrike" cap="none"/>
                        <a:t>       2,857.67 </a:t>
                      </a:r>
                      <a:endParaRPr sz="1600" b="1" i="0" u="none" strike="noStrike" cap="none">
                        <a:solidFill>
                          <a:srgbClr val="000000"/>
                        </a:solidFill>
                        <a:latin typeface="Calibri"/>
                        <a:ea typeface="Calibri"/>
                        <a:cs typeface="Calibri"/>
                        <a:sym typeface="Calibri"/>
                      </a:endParaRPr>
                    </a:p>
                  </a:txBody>
                  <a:tcPr marL="9525" marR="9525" marT="9525" marB="0" anchor="b"/>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0"/>
        <p:cNvGrpSpPr/>
        <p:nvPr/>
      </p:nvGrpSpPr>
      <p:grpSpPr>
        <a:xfrm>
          <a:off x="0" y="0"/>
          <a:ext cx="0" cy="0"/>
          <a:chOff x="0" y="0"/>
          <a:chExt cx="0" cy="0"/>
        </a:xfrm>
      </p:grpSpPr>
      <p:sp>
        <p:nvSpPr>
          <p:cNvPr id="291" name="Google Shape;291;p33"/>
          <p:cNvSpPr txBox="1"/>
          <p:nvPr/>
        </p:nvSpPr>
        <p:spPr>
          <a:xfrm>
            <a:off x="9741747" y="5947529"/>
            <a:ext cx="1339402"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2000" b="1">
                <a:solidFill>
                  <a:schemeClr val="dk1"/>
                </a:solidFill>
                <a:latin typeface="Calibri"/>
                <a:ea typeface="Calibri"/>
                <a:cs typeface="Calibri"/>
                <a:sym typeface="Calibri"/>
              </a:rPr>
              <a:t>30,455.16</a:t>
            </a:r>
            <a:endParaRPr/>
          </a:p>
        </p:txBody>
      </p:sp>
      <p:sp>
        <p:nvSpPr>
          <p:cNvPr id="292" name="Google Shape;292;p33"/>
          <p:cNvSpPr txBox="1"/>
          <p:nvPr/>
        </p:nvSpPr>
        <p:spPr>
          <a:xfrm>
            <a:off x="8304727" y="5947529"/>
            <a:ext cx="133940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1800" b="1">
                <a:solidFill>
                  <a:schemeClr val="dk1"/>
                </a:solidFill>
                <a:latin typeface="Calibri"/>
                <a:ea typeface="Calibri"/>
                <a:cs typeface="Calibri"/>
                <a:sym typeface="Calibri"/>
              </a:rPr>
              <a:t>TOTAL = </a:t>
            </a:r>
            <a:endParaRPr/>
          </a:p>
        </p:txBody>
      </p:sp>
      <p:sp>
        <p:nvSpPr>
          <p:cNvPr id="293" name="Google Shape;293;p33"/>
          <p:cNvSpPr/>
          <p:nvPr/>
        </p:nvSpPr>
        <p:spPr>
          <a:xfrm>
            <a:off x="788565" y="6451133"/>
            <a:ext cx="931178" cy="260059"/>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2019</a:t>
            </a:r>
            <a:endParaRPr/>
          </a:p>
        </p:txBody>
      </p:sp>
      <p:sp>
        <p:nvSpPr>
          <p:cNvPr id="294" name="Google Shape;294;p33"/>
          <p:cNvSpPr/>
          <p:nvPr/>
        </p:nvSpPr>
        <p:spPr>
          <a:xfrm>
            <a:off x="788565" y="6459522"/>
            <a:ext cx="931178" cy="260059"/>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graphicFrame>
        <p:nvGraphicFramePr>
          <p:cNvPr id="295" name="Google Shape;295;p33"/>
          <p:cNvGraphicFramePr/>
          <p:nvPr/>
        </p:nvGraphicFramePr>
        <p:xfrm>
          <a:off x="1921790" y="1070223"/>
          <a:ext cx="8489650" cy="4526945"/>
        </p:xfrm>
        <a:graphic>
          <a:graphicData uri="http://schemas.openxmlformats.org/drawingml/2006/table">
            <a:tbl>
              <a:tblPr>
                <a:noFill/>
                <a:tableStyleId>{8011049E-8730-4CEF-9480-12A416F5462E}</a:tableStyleId>
              </a:tblPr>
              <a:tblGrid>
                <a:gridCol w="7062825"/>
                <a:gridCol w="1426825"/>
              </a:tblGrid>
              <a:tr h="174050">
                <a:tc gridSpan="2">
                  <a:txBody>
                    <a:bodyPr/>
                    <a:lstStyle/>
                    <a:p>
                      <a:pPr marL="0" marR="0" lvl="0" indent="0" algn="ctr" rtl="0">
                        <a:spcBef>
                          <a:spcPts val="0"/>
                        </a:spcBef>
                        <a:spcAft>
                          <a:spcPts val="0"/>
                        </a:spcAft>
                        <a:buNone/>
                      </a:pPr>
                      <a:r>
                        <a:rPr lang="es-EC" sz="1600" b="1" u="none" strike="noStrike" cap="none"/>
                        <a:t>FORTALECIMIENTO INSTITUCIONAL </a:t>
                      </a:r>
                      <a:endParaRPr sz="1600" b="1" i="0" u="none" strike="noStrike" cap="none">
                        <a:solidFill>
                          <a:srgbClr val="000000"/>
                        </a:solidFill>
                        <a:latin typeface="Calibri"/>
                        <a:ea typeface="Calibri"/>
                        <a:cs typeface="Calibri"/>
                        <a:sym typeface="Calibri"/>
                      </a:endParaRPr>
                    </a:p>
                  </a:txBody>
                  <a:tcPr marL="8700" marR="8700" marT="8700" marB="0" anchor="b"/>
                </a:tc>
                <a:tc hMerge="1">
                  <a:txBody>
                    <a:bodyPr/>
                    <a:lstStyle/>
                    <a:p>
                      <a:endParaRPr lang="es-EC"/>
                    </a:p>
                  </a:txBody>
                  <a:tcPr/>
                </a:tc>
              </a:tr>
              <a:tr h="174050">
                <a:tc>
                  <a:txBody>
                    <a:bodyPr/>
                    <a:lstStyle/>
                    <a:p>
                      <a:pPr marL="0" marR="0" lvl="0" indent="0" algn="ctr" rtl="0">
                        <a:spcBef>
                          <a:spcPts val="0"/>
                        </a:spcBef>
                        <a:spcAft>
                          <a:spcPts val="0"/>
                        </a:spcAft>
                        <a:buNone/>
                      </a:pPr>
                      <a:r>
                        <a:rPr lang="es-EC" sz="1200" b="1" u="none" strike="noStrike" cap="none"/>
                        <a:t>DETALLE</a:t>
                      </a:r>
                      <a:endParaRPr sz="1200" b="1" i="0" u="none" strike="noStrike" cap="none">
                        <a:solidFill>
                          <a:srgbClr val="000000"/>
                        </a:solidFill>
                        <a:latin typeface="Calibri"/>
                        <a:ea typeface="Calibri"/>
                        <a:cs typeface="Calibri"/>
                        <a:sym typeface="Calibri"/>
                      </a:endParaRPr>
                    </a:p>
                  </a:txBody>
                  <a:tcPr marL="8700" marR="8700" marT="8700" marB="0" anchor="b"/>
                </a:tc>
                <a:tc>
                  <a:txBody>
                    <a:bodyPr/>
                    <a:lstStyle/>
                    <a:p>
                      <a:pPr marL="0" marR="0" lvl="0" indent="0" algn="ctr" rtl="0">
                        <a:spcBef>
                          <a:spcPts val="0"/>
                        </a:spcBef>
                        <a:spcAft>
                          <a:spcPts val="0"/>
                        </a:spcAft>
                        <a:buNone/>
                      </a:pPr>
                      <a:r>
                        <a:rPr lang="es-EC" sz="1200" b="1" u="none" strike="noStrike" cap="none"/>
                        <a:t>RUBRO</a:t>
                      </a:r>
                      <a:endParaRPr sz="1200" b="1" i="0" u="none" strike="noStrike" cap="none">
                        <a:solidFill>
                          <a:srgbClr val="000000"/>
                        </a:solidFill>
                        <a:latin typeface="Calibri"/>
                        <a:ea typeface="Calibri"/>
                        <a:cs typeface="Calibri"/>
                        <a:sym typeface="Calibri"/>
                      </a:endParaRPr>
                    </a:p>
                  </a:txBody>
                  <a:tcPr marL="8700" marR="8700" marT="8700" marB="0" anchor="b"/>
                </a:tc>
              </a:tr>
              <a:tr h="348100">
                <a:tc>
                  <a:txBody>
                    <a:bodyPr/>
                    <a:lstStyle/>
                    <a:p>
                      <a:pPr marL="0" marR="0" lvl="0" indent="0" algn="l" rtl="0">
                        <a:spcBef>
                          <a:spcPts val="0"/>
                        </a:spcBef>
                        <a:spcAft>
                          <a:spcPts val="0"/>
                        </a:spcAft>
                        <a:buNone/>
                      </a:pPr>
                      <a:r>
                        <a:rPr lang="es-EC" sz="1200" b="1" u="none" strike="noStrike" cap="none"/>
                        <a:t>Agua Potable</a:t>
                      </a:r>
                      <a:r>
                        <a:rPr lang="es-EC" sz="1200" u="none" strike="noStrike" cap="none"/>
                        <a:t/>
                      </a:r>
                      <a:br>
                        <a:rPr lang="es-EC" sz="1200" u="none" strike="noStrike" cap="none"/>
                      </a:br>
                      <a:r>
                        <a:rPr lang="es-EC" sz="1200" u="none" strike="noStrike" cap="none"/>
                        <a:t>- Casa Comunal</a:t>
                      </a:r>
                      <a:endParaRPr sz="1200" b="0" i="0" u="none" strike="noStrike" cap="none">
                        <a:solidFill>
                          <a:srgbClr val="000000"/>
                        </a:solidFill>
                        <a:latin typeface="Calibri"/>
                        <a:ea typeface="Calibri"/>
                        <a:cs typeface="Calibri"/>
                        <a:sym typeface="Calibri"/>
                      </a:endParaRPr>
                    </a:p>
                  </a:txBody>
                  <a:tcPr marL="8700" marR="8700" marT="8700" marB="0" anchor="b"/>
                </a:tc>
                <a:tc>
                  <a:txBody>
                    <a:bodyPr/>
                    <a:lstStyle/>
                    <a:p>
                      <a:pPr marL="0" marR="0" lvl="0" indent="0" algn="r" rtl="0">
                        <a:spcBef>
                          <a:spcPts val="0"/>
                        </a:spcBef>
                        <a:spcAft>
                          <a:spcPts val="0"/>
                        </a:spcAft>
                        <a:buNone/>
                      </a:pPr>
                      <a:r>
                        <a:rPr lang="es-EC" sz="1200" u="none" strike="noStrike" cap="none"/>
                        <a:t>93.36</a:t>
                      </a:r>
                      <a:endParaRPr sz="1200" b="0" i="0" u="none" strike="noStrike" cap="none">
                        <a:solidFill>
                          <a:srgbClr val="000000"/>
                        </a:solidFill>
                        <a:latin typeface="Calibri"/>
                        <a:ea typeface="Calibri"/>
                        <a:cs typeface="Calibri"/>
                        <a:sym typeface="Calibri"/>
                      </a:endParaRPr>
                    </a:p>
                  </a:txBody>
                  <a:tcPr marL="8700" marR="8700" marT="8700" marB="0" anchor="b"/>
                </a:tc>
              </a:tr>
              <a:tr h="359450">
                <a:tc>
                  <a:txBody>
                    <a:bodyPr/>
                    <a:lstStyle/>
                    <a:p>
                      <a:pPr marL="0" marR="0" lvl="0" indent="0" algn="l" rtl="0">
                        <a:spcBef>
                          <a:spcPts val="0"/>
                        </a:spcBef>
                        <a:spcAft>
                          <a:spcPts val="0"/>
                        </a:spcAft>
                        <a:buNone/>
                      </a:pPr>
                      <a:r>
                        <a:rPr lang="es-EC" sz="1200" b="1" u="none" strike="noStrike" cap="none"/>
                        <a:t>Energía Eléctrica</a:t>
                      </a:r>
                      <a:r>
                        <a:rPr lang="es-EC" sz="1200" u="none" strike="noStrike" cap="none"/>
                        <a:t/>
                      </a:r>
                      <a:br>
                        <a:rPr lang="es-EC" sz="1200" u="none" strike="noStrike" cap="none"/>
                      </a:br>
                      <a:r>
                        <a:rPr lang="es-EC" sz="1200" u="none" strike="noStrike" cap="none"/>
                        <a:t>- Medidor: Casa Comunal, Infocentro Fátima, Local Dique Fátima y Granja Libertad</a:t>
                      </a:r>
                      <a:endParaRPr sz="1200" b="0" i="0" u="none" strike="noStrike" cap="none">
                        <a:solidFill>
                          <a:srgbClr val="000000"/>
                        </a:solidFill>
                        <a:latin typeface="Calibri"/>
                        <a:ea typeface="Calibri"/>
                        <a:cs typeface="Calibri"/>
                        <a:sym typeface="Calibri"/>
                      </a:endParaRPr>
                    </a:p>
                  </a:txBody>
                  <a:tcPr marL="8700" marR="8700" marT="8700" marB="0" anchor="b"/>
                </a:tc>
                <a:tc>
                  <a:txBody>
                    <a:bodyPr/>
                    <a:lstStyle/>
                    <a:p>
                      <a:pPr marL="0" marR="0" lvl="0" indent="0" algn="r" rtl="0">
                        <a:spcBef>
                          <a:spcPts val="0"/>
                        </a:spcBef>
                        <a:spcAft>
                          <a:spcPts val="0"/>
                        </a:spcAft>
                        <a:buNone/>
                      </a:pPr>
                      <a:r>
                        <a:rPr lang="es-EC" sz="1200" u="none" strike="noStrike" cap="none"/>
                        <a:t>678.92</a:t>
                      </a:r>
                      <a:endParaRPr sz="1200" b="0" i="0" u="none" strike="noStrike" cap="none">
                        <a:solidFill>
                          <a:srgbClr val="000000"/>
                        </a:solidFill>
                        <a:latin typeface="Calibri"/>
                        <a:ea typeface="Calibri"/>
                        <a:cs typeface="Calibri"/>
                        <a:sym typeface="Calibri"/>
                      </a:endParaRPr>
                    </a:p>
                  </a:txBody>
                  <a:tcPr marL="8700" marR="8700" marT="8700" marB="0" anchor="b"/>
                </a:tc>
              </a:tr>
              <a:tr h="174050">
                <a:tc>
                  <a:txBody>
                    <a:bodyPr/>
                    <a:lstStyle/>
                    <a:p>
                      <a:pPr marL="0" marR="0" lvl="0" indent="0" algn="l" rtl="0">
                        <a:spcBef>
                          <a:spcPts val="0"/>
                        </a:spcBef>
                        <a:spcAft>
                          <a:spcPts val="0"/>
                        </a:spcAft>
                        <a:buNone/>
                      </a:pPr>
                      <a:r>
                        <a:rPr lang="es-EC" sz="1200" u="none" strike="noStrike" cap="none"/>
                        <a:t>Plan Celular</a:t>
                      </a:r>
                      <a:endParaRPr sz="1200" b="0" i="0" u="none" strike="noStrike" cap="none">
                        <a:solidFill>
                          <a:srgbClr val="000000"/>
                        </a:solidFill>
                        <a:latin typeface="Calibri"/>
                        <a:ea typeface="Calibri"/>
                        <a:cs typeface="Calibri"/>
                        <a:sym typeface="Calibri"/>
                      </a:endParaRPr>
                    </a:p>
                  </a:txBody>
                  <a:tcPr marL="8700" marR="8700" marT="8700" marB="0" anchor="b"/>
                </a:tc>
                <a:tc>
                  <a:txBody>
                    <a:bodyPr/>
                    <a:lstStyle/>
                    <a:p>
                      <a:pPr marL="0" marR="0" lvl="0" indent="0" algn="r" rtl="0">
                        <a:spcBef>
                          <a:spcPts val="0"/>
                        </a:spcBef>
                        <a:spcAft>
                          <a:spcPts val="0"/>
                        </a:spcAft>
                        <a:buNone/>
                      </a:pPr>
                      <a:r>
                        <a:rPr lang="es-EC" sz="1200" u="none" strike="noStrike" cap="none"/>
                        <a:t>386.4</a:t>
                      </a:r>
                      <a:endParaRPr sz="1200" b="0" i="0" u="none" strike="noStrike" cap="none">
                        <a:solidFill>
                          <a:srgbClr val="000000"/>
                        </a:solidFill>
                        <a:latin typeface="Calibri"/>
                        <a:ea typeface="Calibri"/>
                        <a:cs typeface="Calibri"/>
                        <a:sym typeface="Calibri"/>
                      </a:endParaRPr>
                    </a:p>
                  </a:txBody>
                  <a:tcPr marL="8700" marR="8700" marT="8700" marB="0" anchor="b"/>
                </a:tc>
              </a:tr>
              <a:tr h="174050">
                <a:tc>
                  <a:txBody>
                    <a:bodyPr/>
                    <a:lstStyle/>
                    <a:p>
                      <a:pPr marL="0" marR="0" lvl="0" indent="0" algn="l" rtl="0">
                        <a:spcBef>
                          <a:spcPts val="0"/>
                        </a:spcBef>
                        <a:spcAft>
                          <a:spcPts val="0"/>
                        </a:spcAft>
                        <a:buNone/>
                      </a:pPr>
                      <a:r>
                        <a:rPr lang="es-EC" sz="1200" u="none" strike="noStrike" cap="none"/>
                        <a:t>Viaticos funcionarios</a:t>
                      </a:r>
                      <a:endParaRPr sz="1200" b="0" i="0" u="none" strike="noStrike" cap="none">
                        <a:solidFill>
                          <a:srgbClr val="000000"/>
                        </a:solidFill>
                        <a:latin typeface="Calibri"/>
                        <a:ea typeface="Calibri"/>
                        <a:cs typeface="Calibri"/>
                        <a:sym typeface="Calibri"/>
                      </a:endParaRPr>
                    </a:p>
                  </a:txBody>
                  <a:tcPr marL="8700" marR="8700" marT="8700" marB="0" anchor="b"/>
                </a:tc>
                <a:tc>
                  <a:txBody>
                    <a:bodyPr/>
                    <a:lstStyle/>
                    <a:p>
                      <a:pPr marL="0" marR="0" lvl="0" indent="0" algn="r" rtl="0">
                        <a:spcBef>
                          <a:spcPts val="0"/>
                        </a:spcBef>
                        <a:spcAft>
                          <a:spcPts val="0"/>
                        </a:spcAft>
                        <a:buNone/>
                      </a:pPr>
                      <a:r>
                        <a:rPr lang="es-EC" sz="1200" u="none" strike="noStrike" cap="none"/>
                        <a:t>500.8</a:t>
                      </a:r>
                      <a:endParaRPr sz="1200" b="0" i="0" u="none" strike="noStrike" cap="none">
                        <a:solidFill>
                          <a:srgbClr val="000000"/>
                        </a:solidFill>
                        <a:latin typeface="Calibri"/>
                        <a:ea typeface="Calibri"/>
                        <a:cs typeface="Calibri"/>
                        <a:sym typeface="Calibri"/>
                      </a:endParaRPr>
                    </a:p>
                  </a:txBody>
                  <a:tcPr marL="8700" marR="8700" marT="8700" marB="0" anchor="b"/>
                </a:tc>
              </a:tr>
              <a:tr h="174050">
                <a:tc>
                  <a:txBody>
                    <a:bodyPr/>
                    <a:lstStyle/>
                    <a:p>
                      <a:pPr marL="0" marR="0" lvl="0" indent="0" algn="l" rtl="0">
                        <a:spcBef>
                          <a:spcPts val="0"/>
                        </a:spcBef>
                        <a:spcAft>
                          <a:spcPts val="0"/>
                        </a:spcAft>
                        <a:buNone/>
                      </a:pPr>
                      <a:r>
                        <a:rPr lang="es-EC" sz="1200" u="none" strike="noStrike" cap="none"/>
                        <a:t>Mantenimiento Vehiculo institucional</a:t>
                      </a:r>
                      <a:endParaRPr sz="1200" b="0" i="0" u="none" strike="noStrike" cap="none">
                        <a:solidFill>
                          <a:srgbClr val="000000"/>
                        </a:solidFill>
                        <a:latin typeface="Calibri"/>
                        <a:ea typeface="Calibri"/>
                        <a:cs typeface="Calibri"/>
                        <a:sym typeface="Calibri"/>
                      </a:endParaRPr>
                    </a:p>
                  </a:txBody>
                  <a:tcPr marL="8700" marR="8700" marT="8700" marB="0" anchor="b"/>
                </a:tc>
                <a:tc>
                  <a:txBody>
                    <a:bodyPr/>
                    <a:lstStyle/>
                    <a:p>
                      <a:pPr marL="0" marR="0" lvl="0" indent="0" algn="r" rtl="0">
                        <a:spcBef>
                          <a:spcPts val="0"/>
                        </a:spcBef>
                        <a:spcAft>
                          <a:spcPts val="0"/>
                        </a:spcAft>
                        <a:buNone/>
                      </a:pPr>
                      <a:r>
                        <a:rPr lang="es-EC" sz="1200" u="none" strike="noStrike" cap="none"/>
                        <a:t>1,402.24</a:t>
                      </a:r>
                      <a:endParaRPr sz="1200" b="0" i="0" u="none" strike="noStrike" cap="none">
                        <a:solidFill>
                          <a:srgbClr val="000000"/>
                        </a:solidFill>
                        <a:latin typeface="Calibri"/>
                        <a:ea typeface="Calibri"/>
                        <a:cs typeface="Calibri"/>
                        <a:sym typeface="Calibri"/>
                      </a:endParaRPr>
                    </a:p>
                  </a:txBody>
                  <a:tcPr marL="8700" marR="8700" marT="8700" marB="0" anchor="b"/>
                </a:tc>
              </a:tr>
              <a:tr h="174050">
                <a:tc>
                  <a:txBody>
                    <a:bodyPr/>
                    <a:lstStyle/>
                    <a:p>
                      <a:pPr marL="0" marR="0" lvl="0" indent="0" algn="l" rtl="0">
                        <a:spcBef>
                          <a:spcPts val="0"/>
                        </a:spcBef>
                        <a:spcAft>
                          <a:spcPts val="0"/>
                        </a:spcAft>
                        <a:buNone/>
                      </a:pPr>
                      <a:r>
                        <a:rPr lang="es-EC" sz="1200" u="none" strike="noStrike" cap="none"/>
                        <a:t>Materiales de Oficina</a:t>
                      </a:r>
                      <a:endParaRPr sz="1200" b="0" i="0" u="none" strike="noStrike" cap="none">
                        <a:solidFill>
                          <a:srgbClr val="000000"/>
                        </a:solidFill>
                        <a:latin typeface="Calibri"/>
                        <a:ea typeface="Calibri"/>
                        <a:cs typeface="Calibri"/>
                        <a:sym typeface="Calibri"/>
                      </a:endParaRPr>
                    </a:p>
                  </a:txBody>
                  <a:tcPr marL="8700" marR="8700" marT="8700" marB="0" anchor="b"/>
                </a:tc>
                <a:tc>
                  <a:txBody>
                    <a:bodyPr/>
                    <a:lstStyle/>
                    <a:p>
                      <a:pPr marL="0" marR="0" lvl="0" indent="0" algn="r" rtl="0">
                        <a:spcBef>
                          <a:spcPts val="0"/>
                        </a:spcBef>
                        <a:spcAft>
                          <a:spcPts val="0"/>
                        </a:spcAft>
                        <a:buNone/>
                      </a:pPr>
                      <a:r>
                        <a:rPr lang="es-EC" sz="1200" u="none" strike="noStrike" cap="none"/>
                        <a:t>934.83</a:t>
                      </a:r>
                      <a:endParaRPr sz="1200" b="0" i="0" u="none" strike="noStrike" cap="none">
                        <a:solidFill>
                          <a:srgbClr val="000000"/>
                        </a:solidFill>
                        <a:latin typeface="Calibri"/>
                        <a:ea typeface="Calibri"/>
                        <a:cs typeface="Calibri"/>
                        <a:sym typeface="Calibri"/>
                      </a:endParaRPr>
                    </a:p>
                  </a:txBody>
                  <a:tcPr marL="8700" marR="8700" marT="8700" marB="0" anchor="b"/>
                </a:tc>
              </a:tr>
              <a:tr h="174050">
                <a:tc>
                  <a:txBody>
                    <a:bodyPr/>
                    <a:lstStyle/>
                    <a:p>
                      <a:pPr marL="0" marR="0" lvl="0" indent="0" algn="l" rtl="0">
                        <a:spcBef>
                          <a:spcPts val="0"/>
                        </a:spcBef>
                        <a:spcAft>
                          <a:spcPts val="0"/>
                        </a:spcAft>
                        <a:buNone/>
                      </a:pPr>
                      <a:r>
                        <a:rPr lang="es-EC" sz="1200" u="none" strike="noStrike" cap="none"/>
                        <a:t>Materiales de Aseo</a:t>
                      </a:r>
                      <a:endParaRPr sz="1200" b="0" i="0" u="none" strike="noStrike" cap="none">
                        <a:solidFill>
                          <a:srgbClr val="000000"/>
                        </a:solidFill>
                        <a:latin typeface="Calibri"/>
                        <a:ea typeface="Calibri"/>
                        <a:cs typeface="Calibri"/>
                        <a:sym typeface="Calibri"/>
                      </a:endParaRPr>
                    </a:p>
                  </a:txBody>
                  <a:tcPr marL="8700" marR="8700" marT="8700" marB="0" anchor="b"/>
                </a:tc>
                <a:tc>
                  <a:txBody>
                    <a:bodyPr/>
                    <a:lstStyle/>
                    <a:p>
                      <a:pPr marL="0" marR="0" lvl="0" indent="0" algn="r" rtl="0">
                        <a:spcBef>
                          <a:spcPts val="0"/>
                        </a:spcBef>
                        <a:spcAft>
                          <a:spcPts val="0"/>
                        </a:spcAft>
                        <a:buNone/>
                      </a:pPr>
                      <a:r>
                        <a:rPr lang="es-EC" sz="1200" u="none" strike="noStrike" cap="none"/>
                        <a:t>258.39</a:t>
                      </a:r>
                      <a:endParaRPr sz="1200" b="0" i="0" u="none" strike="noStrike" cap="none">
                        <a:solidFill>
                          <a:srgbClr val="000000"/>
                        </a:solidFill>
                        <a:latin typeface="Calibri"/>
                        <a:ea typeface="Calibri"/>
                        <a:cs typeface="Calibri"/>
                        <a:sym typeface="Calibri"/>
                      </a:endParaRPr>
                    </a:p>
                  </a:txBody>
                  <a:tcPr marL="8700" marR="8700" marT="8700" marB="0" anchor="b"/>
                </a:tc>
              </a:tr>
              <a:tr h="268625">
                <a:tc>
                  <a:txBody>
                    <a:bodyPr/>
                    <a:lstStyle/>
                    <a:p>
                      <a:pPr marL="0" marR="0" lvl="0" indent="0" algn="l" rtl="0">
                        <a:spcBef>
                          <a:spcPts val="0"/>
                        </a:spcBef>
                        <a:spcAft>
                          <a:spcPts val="0"/>
                        </a:spcAft>
                        <a:buNone/>
                      </a:pPr>
                      <a:r>
                        <a:rPr lang="es-EC" sz="1200" u="none" strike="noStrike" cap="none"/>
                        <a:t>Combustible y lubricantes Vehículo institucional - Vehículo MAG - Maquinaria Dique Fátima</a:t>
                      </a:r>
                      <a:endParaRPr sz="1200" b="0" i="0" u="none" strike="noStrike" cap="none">
                        <a:solidFill>
                          <a:srgbClr val="000000"/>
                        </a:solidFill>
                        <a:latin typeface="Calibri"/>
                        <a:ea typeface="Calibri"/>
                        <a:cs typeface="Calibri"/>
                        <a:sym typeface="Calibri"/>
                      </a:endParaRPr>
                    </a:p>
                  </a:txBody>
                  <a:tcPr marL="8700" marR="8700" marT="8700" marB="0" anchor="b"/>
                </a:tc>
                <a:tc>
                  <a:txBody>
                    <a:bodyPr/>
                    <a:lstStyle/>
                    <a:p>
                      <a:pPr marL="0" marR="0" lvl="0" indent="0" algn="r" rtl="0">
                        <a:spcBef>
                          <a:spcPts val="0"/>
                        </a:spcBef>
                        <a:spcAft>
                          <a:spcPts val="0"/>
                        </a:spcAft>
                        <a:buNone/>
                      </a:pPr>
                      <a:r>
                        <a:rPr lang="es-EC" sz="1200" u="none" strike="noStrike" cap="none"/>
                        <a:t>2,290.00</a:t>
                      </a:r>
                      <a:endParaRPr sz="1200" b="0" i="0" u="none" strike="noStrike" cap="none">
                        <a:solidFill>
                          <a:srgbClr val="000000"/>
                        </a:solidFill>
                        <a:latin typeface="Calibri"/>
                        <a:ea typeface="Calibri"/>
                        <a:cs typeface="Calibri"/>
                        <a:sym typeface="Calibri"/>
                      </a:endParaRPr>
                    </a:p>
                  </a:txBody>
                  <a:tcPr marL="8700" marR="8700" marT="8700" marB="0" anchor="b"/>
                </a:tc>
              </a:tr>
              <a:tr h="174050">
                <a:tc>
                  <a:txBody>
                    <a:bodyPr/>
                    <a:lstStyle/>
                    <a:p>
                      <a:pPr marL="0" marR="0" lvl="0" indent="0" algn="l" rtl="0">
                        <a:spcBef>
                          <a:spcPts val="0"/>
                        </a:spcBef>
                        <a:spcAft>
                          <a:spcPts val="0"/>
                        </a:spcAft>
                        <a:buNone/>
                      </a:pPr>
                      <a:r>
                        <a:rPr lang="es-EC" sz="1200" u="none" strike="noStrike" cap="none"/>
                        <a:t>Impresiones, copias y anillados de planos (Proyectos)</a:t>
                      </a:r>
                      <a:endParaRPr sz="1200" b="0" i="0" u="none" strike="noStrike" cap="none">
                        <a:solidFill>
                          <a:srgbClr val="000000"/>
                        </a:solidFill>
                        <a:latin typeface="Calibri"/>
                        <a:ea typeface="Calibri"/>
                        <a:cs typeface="Calibri"/>
                        <a:sym typeface="Calibri"/>
                      </a:endParaRPr>
                    </a:p>
                  </a:txBody>
                  <a:tcPr marL="8700" marR="8700" marT="8700" marB="0" anchor="b"/>
                </a:tc>
                <a:tc>
                  <a:txBody>
                    <a:bodyPr/>
                    <a:lstStyle/>
                    <a:p>
                      <a:pPr marL="0" marR="0" lvl="0" indent="0" algn="r" rtl="0">
                        <a:spcBef>
                          <a:spcPts val="0"/>
                        </a:spcBef>
                        <a:spcAft>
                          <a:spcPts val="0"/>
                        </a:spcAft>
                        <a:buNone/>
                      </a:pPr>
                      <a:r>
                        <a:rPr lang="es-EC" sz="1200" u="none" strike="noStrike" cap="none"/>
                        <a:t>3,563.68</a:t>
                      </a:r>
                      <a:endParaRPr sz="1200" b="0" i="0" u="none" strike="noStrike" cap="none">
                        <a:solidFill>
                          <a:srgbClr val="000000"/>
                        </a:solidFill>
                        <a:latin typeface="Calibri"/>
                        <a:ea typeface="Calibri"/>
                        <a:cs typeface="Calibri"/>
                        <a:sym typeface="Calibri"/>
                      </a:endParaRPr>
                    </a:p>
                  </a:txBody>
                  <a:tcPr marL="8700" marR="8700" marT="8700" marB="0" anchor="b"/>
                </a:tc>
              </a:tr>
              <a:tr h="174050">
                <a:tc>
                  <a:txBody>
                    <a:bodyPr/>
                    <a:lstStyle/>
                    <a:p>
                      <a:pPr marL="0" marR="0" lvl="0" indent="0" algn="l" rtl="0">
                        <a:spcBef>
                          <a:spcPts val="0"/>
                        </a:spcBef>
                        <a:spcAft>
                          <a:spcPts val="0"/>
                        </a:spcAft>
                        <a:buNone/>
                      </a:pPr>
                      <a:r>
                        <a:rPr lang="es-EC" sz="1200" u="none" strike="noStrike" cap="none"/>
                        <a:t>Repuestos y accesorios de maquinaria del GAD Fátima</a:t>
                      </a:r>
                      <a:endParaRPr sz="1200" b="0" i="0" u="none" strike="noStrike" cap="none">
                        <a:solidFill>
                          <a:srgbClr val="000000"/>
                        </a:solidFill>
                        <a:latin typeface="Calibri"/>
                        <a:ea typeface="Calibri"/>
                        <a:cs typeface="Calibri"/>
                        <a:sym typeface="Calibri"/>
                      </a:endParaRPr>
                    </a:p>
                  </a:txBody>
                  <a:tcPr marL="8700" marR="8700" marT="8700" marB="0" anchor="b"/>
                </a:tc>
                <a:tc>
                  <a:txBody>
                    <a:bodyPr/>
                    <a:lstStyle/>
                    <a:p>
                      <a:pPr marL="0" marR="0" lvl="0" indent="0" algn="r" rtl="0">
                        <a:spcBef>
                          <a:spcPts val="0"/>
                        </a:spcBef>
                        <a:spcAft>
                          <a:spcPts val="0"/>
                        </a:spcAft>
                        <a:buNone/>
                      </a:pPr>
                      <a:r>
                        <a:rPr lang="es-EC" sz="1200" u="none" strike="noStrike" cap="none"/>
                        <a:t>1,610.60</a:t>
                      </a:r>
                      <a:endParaRPr sz="1200" b="0" i="0" u="none" strike="noStrike" cap="none">
                        <a:solidFill>
                          <a:srgbClr val="000000"/>
                        </a:solidFill>
                        <a:latin typeface="Calibri"/>
                        <a:ea typeface="Calibri"/>
                        <a:cs typeface="Calibri"/>
                        <a:sym typeface="Calibri"/>
                      </a:endParaRPr>
                    </a:p>
                  </a:txBody>
                  <a:tcPr marL="8700" marR="8700" marT="8700" marB="0" anchor="b"/>
                </a:tc>
              </a:tr>
              <a:tr h="174050">
                <a:tc>
                  <a:txBody>
                    <a:bodyPr/>
                    <a:lstStyle/>
                    <a:p>
                      <a:pPr marL="0" marR="0" lvl="0" indent="0" algn="l" rtl="0">
                        <a:spcBef>
                          <a:spcPts val="0"/>
                        </a:spcBef>
                        <a:spcAft>
                          <a:spcPts val="0"/>
                        </a:spcAft>
                        <a:buNone/>
                      </a:pPr>
                      <a:r>
                        <a:rPr lang="es-EC" sz="1200" u="none" strike="noStrike" cap="none"/>
                        <a:t>Limpieza de las oficinas del GAD Parroquial Rural de Fátima</a:t>
                      </a:r>
                      <a:endParaRPr sz="1200" b="0" i="0" u="none" strike="noStrike" cap="none">
                        <a:solidFill>
                          <a:srgbClr val="000000"/>
                        </a:solidFill>
                        <a:latin typeface="Calibri"/>
                        <a:ea typeface="Calibri"/>
                        <a:cs typeface="Calibri"/>
                        <a:sym typeface="Calibri"/>
                      </a:endParaRPr>
                    </a:p>
                  </a:txBody>
                  <a:tcPr marL="8700" marR="8700" marT="8700" marB="0" anchor="b"/>
                </a:tc>
                <a:tc>
                  <a:txBody>
                    <a:bodyPr/>
                    <a:lstStyle/>
                    <a:p>
                      <a:pPr marL="0" marR="0" lvl="0" indent="0" algn="r" rtl="0">
                        <a:spcBef>
                          <a:spcPts val="0"/>
                        </a:spcBef>
                        <a:spcAft>
                          <a:spcPts val="0"/>
                        </a:spcAft>
                        <a:buNone/>
                      </a:pPr>
                      <a:r>
                        <a:rPr lang="es-EC" sz="1200" u="none" strike="noStrike" cap="none"/>
                        <a:t>       1,478.40 </a:t>
                      </a:r>
                      <a:endParaRPr sz="1200" b="0" i="0" u="none" strike="noStrike" cap="none">
                        <a:solidFill>
                          <a:srgbClr val="000000"/>
                        </a:solidFill>
                        <a:latin typeface="Calibri"/>
                        <a:ea typeface="Calibri"/>
                        <a:cs typeface="Calibri"/>
                        <a:sym typeface="Calibri"/>
                      </a:endParaRPr>
                    </a:p>
                  </a:txBody>
                  <a:tcPr marL="8700" marR="8700" marT="8700" marB="0" anchor="b"/>
                </a:tc>
              </a:tr>
              <a:tr h="174050">
                <a:tc>
                  <a:txBody>
                    <a:bodyPr/>
                    <a:lstStyle/>
                    <a:p>
                      <a:pPr marL="0" marR="0" lvl="0" indent="0" algn="l" rtl="0">
                        <a:spcBef>
                          <a:spcPts val="0"/>
                        </a:spcBef>
                        <a:spcAft>
                          <a:spcPts val="0"/>
                        </a:spcAft>
                        <a:buNone/>
                      </a:pPr>
                      <a:r>
                        <a:rPr lang="es-EC" sz="1200" u="none" strike="noStrike" cap="none"/>
                        <a:t>Manteniento de maquinaria para mantenimiento Dique Fátima</a:t>
                      </a:r>
                      <a:endParaRPr sz="1200" b="0" i="0" u="none" strike="noStrike" cap="none">
                        <a:solidFill>
                          <a:srgbClr val="000000"/>
                        </a:solidFill>
                        <a:latin typeface="Calibri"/>
                        <a:ea typeface="Calibri"/>
                        <a:cs typeface="Calibri"/>
                        <a:sym typeface="Calibri"/>
                      </a:endParaRPr>
                    </a:p>
                  </a:txBody>
                  <a:tcPr marL="8700" marR="8700" marT="8700" marB="0" anchor="b"/>
                </a:tc>
                <a:tc>
                  <a:txBody>
                    <a:bodyPr/>
                    <a:lstStyle/>
                    <a:p>
                      <a:pPr marL="0" marR="0" lvl="0" indent="0" algn="r" rtl="0">
                        <a:spcBef>
                          <a:spcPts val="0"/>
                        </a:spcBef>
                        <a:spcAft>
                          <a:spcPts val="0"/>
                        </a:spcAft>
                        <a:buNone/>
                      </a:pPr>
                      <a:r>
                        <a:rPr lang="es-EC" sz="1200" u="none" strike="noStrike" cap="none"/>
                        <a:t>           275.00 </a:t>
                      </a:r>
                      <a:endParaRPr sz="1200" b="0" i="0" u="none" strike="noStrike" cap="none">
                        <a:solidFill>
                          <a:srgbClr val="000000"/>
                        </a:solidFill>
                        <a:latin typeface="Calibri"/>
                        <a:ea typeface="Calibri"/>
                        <a:cs typeface="Calibri"/>
                        <a:sym typeface="Calibri"/>
                      </a:endParaRPr>
                    </a:p>
                  </a:txBody>
                  <a:tcPr marL="8700" marR="8700" marT="8700" marB="0" anchor="b"/>
                </a:tc>
              </a:tr>
              <a:tr h="174050">
                <a:tc>
                  <a:txBody>
                    <a:bodyPr/>
                    <a:lstStyle/>
                    <a:p>
                      <a:pPr marL="0" marR="0" lvl="0" indent="0" algn="l" rtl="0">
                        <a:spcBef>
                          <a:spcPts val="0"/>
                        </a:spcBef>
                        <a:spcAft>
                          <a:spcPts val="0"/>
                        </a:spcAft>
                        <a:buNone/>
                      </a:pPr>
                      <a:r>
                        <a:rPr lang="es-EC" sz="1200" u="none" strike="noStrike" cap="none"/>
                        <a:t>Mantenimiento de la Paguina WEB Fátima</a:t>
                      </a:r>
                      <a:endParaRPr sz="1200" b="0" i="0" u="none" strike="noStrike" cap="none">
                        <a:solidFill>
                          <a:srgbClr val="000000"/>
                        </a:solidFill>
                        <a:latin typeface="Calibri"/>
                        <a:ea typeface="Calibri"/>
                        <a:cs typeface="Calibri"/>
                        <a:sym typeface="Calibri"/>
                      </a:endParaRPr>
                    </a:p>
                  </a:txBody>
                  <a:tcPr marL="8700" marR="8700" marT="8700" marB="0" anchor="b"/>
                </a:tc>
                <a:tc>
                  <a:txBody>
                    <a:bodyPr/>
                    <a:lstStyle/>
                    <a:p>
                      <a:pPr marL="0" marR="0" lvl="0" indent="0" algn="r" rtl="0">
                        <a:spcBef>
                          <a:spcPts val="0"/>
                        </a:spcBef>
                        <a:spcAft>
                          <a:spcPts val="0"/>
                        </a:spcAft>
                        <a:buNone/>
                      </a:pPr>
                      <a:r>
                        <a:rPr lang="es-EC" sz="1200" u="none" strike="noStrike" cap="none"/>
                        <a:t>           560.00 </a:t>
                      </a:r>
                      <a:endParaRPr sz="1200" b="0" i="0" u="none" strike="noStrike" cap="none">
                        <a:solidFill>
                          <a:srgbClr val="000000"/>
                        </a:solidFill>
                        <a:latin typeface="Calibri"/>
                        <a:ea typeface="Calibri"/>
                        <a:cs typeface="Calibri"/>
                        <a:sym typeface="Calibri"/>
                      </a:endParaRPr>
                    </a:p>
                  </a:txBody>
                  <a:tcPr marL="8700" marR="8700" marT="8700" marB="0" anchor="b"/>
                </a:tc>
              </a:tr>
              <a:tr h="174050">
                <a:tc>
                  <a:txBody>
                    <a:bodyPr/>
                    <a:lstStyle/>
                    <a:p>
                      <a:pPr marL="0" marR="0" lvl="0" indent="0" algn="l" rtl="0">
                        <a:spcBef>
                          <a:spcPts val="0"/>
                        </a:spcBef>
                        <a:spcAft>
                          <a:spcPts val="0"/>
                        </a:spcAft>
                        <a:buNone/>
                      </a:pPr>
                      <a:r>
                        <a:rPr lang="es-EC" sz="1200" u="none" strike="noStrike" cap="none"/>
                        <a:t>Pago de predios a favor del GAD Fátima</a:t>
                      </a:r>
                      <a:endParaRPr sz="1200" b="0" i="0" u="none" strike="noStrike" cap="none">
                        <a:solidFill>
                          <a:srgbClr val="000000"/>
                        </a:solidFill>
                        <a:latin typeface="Calibri"/>
                        <a:ea typeface="Calibri"/>
                        <a:cs typeface="Calibri"/>
                        <a:sym typeface="Calibri"/>
                      </a:endParaRPr>
                    </a:p>
                  </a:txBody>
                  <a:tcPr marL="8700" marR="8700" marT="8700" marB="0" anchor="b"/>
                </a:tc>
                <a:tc>
                  <a:txBody>
                    <a:bodyPr/>
                    <a:lstStyle/>
                    <a:p>
                      <a:pPr marL="0" marR="0" lvl="0" indent="0" algn="r" rtl="0">
                        <a:spcBef>
                          <a:spcPts val="0"/>
                        </a:spcBef>
                        <a:spcAft>
                          <a:spcPts val="0"/>
                        </a:spcAft>
                        <a:buNone/>
                      </a:pPr>
                      <a:r>
                        <a:rPr lang="es-EC" sz="1200" u="none" strike="noStrike" cap="none"/>
                        <a:t>           247.76 </a:t>
                      </a:r>
                      <a:endParaRPr sz="1200" b="0" i="0" u="none" strike="noStrike" cap="none">
                        <a:solidFill>
                          <a:srgbClr val="000000"/>
                        </a:solidFill>
                        <a:latin typeface="Calibri"/>
                        <a:ea typeface="Calibri"/>
                        <a:cs typeface="Calibri"/>
                        <a:sym typeface="Calibri"/>
                      </a:endParaRPr>
                    </a:p>
                  </a:txBody>
                  <a:tcPr marL="8700" marR="8700" marT="8700" marB="0" anchor="b"/>
                </a:tc>
              </a:tr>
              <a:tr h="174050">
                <a:tc>
                  <a:txBody>
                    <a:bodyPr/>
                    <a:lstStyle/>
                    <a:p>
                      <a:pPr marL="0" marR="0" lvl="0" indent="0" algn="l" rtl="0">
                        <a:spcBef>
                          <a:spcPts val="0"/>
                        </a:spcBef>
                        <a:spcAft>
                          <a:spcPts val="0"/>
                        </a:spcAft>
                        <a:buNone/>
                      </a:pPr>
                      <a:r>
                        <a:rPr lang="es-EC" sz="1200" u="none" strike="noStrike" cap="none"/>
                        <a:t>Vehiculo institucional - Renovación de seguro</a:t>
                      </a:r>
                      <a:endParaRPr sz="1200" b="0" i="0" u="none" strike="noStrike" cap="none">
                        <a:solidFill>
                          <a:srgbClr val="000000"/>
                        </a:solidFill>
                        <a:latin typeface="Calibri"/>
                        <a:ea typeface="Calibri"/>
                        <a:cs typeface="Calibri"/>
                        <a:sym typeface="Calibri"/>
                      </a:endParaRPr>
                    </a:p>
                  </a:txBody>
                  <a:tcPr marL="8700" marR="8700" marT="8700" marB="0" anchor="b"/>
                </a:tc>
                <a:tc>
                  <a:txBody>
                    <a:bodyPr/>
                    <a:lstStyle/>
                    <a:p>
                      <a:pPr marL="0" marR="0" lvl="0" indent="0" algn="r" rtl="0">
                        <a:spcBef>
                          <a:spcPts val="0"/>
                        </a:spcBef>
                        <a:spcAft>
                          <a:spcPts val="0"/>
                        </a:spcAft>
                        <a:buNone/>
                      </a:pPr>
                      <a:r>
                        <a:rPr lang="es-EC" sz="1200" u="none" strike="noStrike" cap="none"/>
                        <a:t>           942.46 </a:t>
                      </a:r>
                      <a:endParaRPr sz="1200" b="0" i="0" u="none" strike="noStrike" cap="none">
                        <a:solidFill>
                          <a:srgbClr val="000000"/>
                        </a:solidFill>
                        <a:latin typeface="Calibri"/>
                        <a:ea typeface="Calibri"/>
                        <a:cs typeface="Calibri"/>
                        <a:sym typeface="Calibri"/>
                      </a:endParaRPr>
                    </a:p>
                  </a:txBody>
                  <a:tcPr marL="8700" marR="8700" marT="8700" marB="0" anchor="b"/>
                </a:tc>
              </a:tr>
              <a:tr h="174050">
                <a:tc>
                  <a:txBody>
                    <a:bodyPr/>
                    <a:lstStyle/>
                    <a:p>
                      <a:pPr marL="0" marR="0" lvl="0" indent="0" algn="l" rtl="0">
                        <a:spcBef>
                          <a:spcPts val="0"/>
                        </a:spcBef>
                        <a:spcAft>
                          <a:spcPts val="0"/>
                        </a:spcAft>
                        <a:buNone/>
                      </a:pPr>
                      <a:r>
                        <a:rPr lang="es-EC" sz="1200" u="none" strike="noStrike" cap="none"/>
                        <a:t>Comisiones Bancarias</a:t>
                      </a:r>
                      <a:endParaRPr sz="1200" b="0" i="0" u="none" strike="noStrike" cap="none">
                        <a:solidFill>
                          <a:srgbClr val="000000"/>
                        </a:solidFill>
                        <a:latin typeface="Calibri"/>
                        <a:ea typeface="Calibri"/>
                        <a:cs typeface="Calibri"/>
                        <a:sym typeface="Calibri"/>
                      </a:endParaRPr>
                    </a:p>
                  </a:txBody>
                  <a:tcPr marL="8700" marR="8700" marT="8700" marB="0" anchor="b"/>
                </a:tc>
                <a:tc>
                  <a:txBody>
                    <a:bodyPr/>
                    <a:lstStyle/>
                    <a:p>
                      <a:pPr marL="0" marR="0" lvl="0" indent="0" algn="r" rtl="0">
                        <a:spcBef>
                          <a:spcPts val="0"/>
                        </a:spcBef>
                        <a:spcAft>
                          <a:spcPts val="0"/>
                        </a:spcAft>
                        <a:buNone/>
                      </a:pPr>
                      <a:r>
                        <a:rPr lang="es-EC" sz="1200" u="none" strike="noStrike" cap="none"/>
                        <a:t>           114.77 </a:t>
                      </a:r>
                      <a:endParaRPr sz="1200" b="0" i="0" u="none" strike="noStrike" cap="none">
                        <a:solidFill>
                          <a:srgbClr val="000000"/>
                        </a:solidFill>
                        <a:latin typeface="Calibri"/>
                        <a:ea typeface="Calibri"/>
                        <a:cs typeface="Calibri"/>
                        <a:sym typeface="Calibri"/>
                      </a:endParaRPr>
                    </a:p>
                  </a:txBody>
                  <a:tcPr marL="8700" marR="8700" marT="8700" marB="0" anchor="b"/>
                </a:tc>
              </a:tr>
              <a:tr h="174050">
                <a:tc>
                  <a:txBody>
                    <a:bodyPr/>
                    <a:lstStyle/>
                    <a:p>
                      <a:pPr marL="0" marR="0" lvl="0" indent="0" algn="l" rtl="0">
                        <a:spcBef>
                          <a:spcPts val="0"/>
                        </a:spcBef>
                        <a:spcAft>
                          <a:spcPts val="0"/>
                        </a:spcAft>
                        <a:buNone/>
                      </a:pPr>
                      <a:r>
                        <a:rPr lang="es-EC" sz="1200" u="none" strike="noStrike" cap="none"/>
                        <a:t>Adquisición de impresora </a:t>
                      </a:r>
                      <a:endParaRPr sz="1200" b="0" i="0" u="none" strike="noStrike" cap="none">
                        <a:solidFill>
                          <a:srgbClr val="000000"/>
                        </a:solidFill>
                        <a:latin typeface="Calibri"/>
                        <a:ea typeface="Calibri"/>
                        <a:cs typeface="Calibri"/>
                        <a:sym typeface="Calibri"/>
                      </a:endParaRPr>
                    </a:p>
                  </a:txBody>
                  <a:tcPr marL="8700" marR="8700" marT="8700" marB="0" anchor="b"/>
                </a:tc>
                <a:tc>
                  <a:txBody>
                    <a:bodyPr/>
                    <a:lstStyle/>
                    <a:p>
                      <a:pPr marL="0" marR="0" lvl="0" indent="0" algn="r" rtl="0">
                        <a:spcBef>
                          <a:spcPts val="0"/>
                        </a:spcBef>
                        <a:spcAft>
                          <a:spcPts val="0"/>
                        </a:spcAft>
                        <a:buNone/>
                      </a:pPr>
                      <a:r>
                        <a:rPr lang="es-EC" sz="1200" u="none" strike="noStrike" cap="none"/>
                        <a:t>       1,736.00 </a:t>
                      </a:r>
                      <a:endParaRPr sz="1200" b="0" i="0" u="none" strike="noStrike" cap="none">
                        <a:solidFill>
                          <a:srgbClr val="000000"/>
                        </a:solidFill>
                        <a:latin typeface="Calibri"/>
                        <a:ea typeface="Calibri"/>
                        <a:cs typeface="Calibri"/>
                        <a:sym typeface="Calibri"/>
                      </a:endParaRPr>
                    </a:p>
                  </a:txBody>
                  <a:tcPr marL="8700" marR="8700" marT="8700" marB="0" anchor="b"/>
                </a:tc>
              </a:tr>
              <a:tr h="174050">
                <a:tc>
                  <a:txBody>
                    <a:bodyPr/>
                    <a:lstStyle/>
                    <a:p>
                      <a:pPr marL="0" marR="0" lvl="0" indent="0" algn="l" rtl="0">
                        <a:spcBef>
                          <a:spcPts val="0"/>
                        </a:spcBef>
                        <a:spcAft>
                          <a:spcPts val="0"/>
                        </a:spcAft>
                        <a:buNone/>
                      </a:pPr>
                      <a:r>
                        <a:rPr lang="es-EC" sz="1200" u="none" strike="noStrike" cap="none"/>
                        <a:t>Adquisición de 4 computadoras para oficina GAD </a:t>
                      </a:r>
                      <a:endParaRPr sz="1200" b="0" i="0" u="none" strike="noStrike" cap="none">
                        <a:solidFill>
                          <a:srgbClr val="000000"/>
                        </a:solidFill>
                        <a:latin typeface="Calibri"/>
                        <a:ea typeface="Calibri"/>
                        <a:cs typeface="Calibri"/>
                        <a:sym typeface="Calibri"/>
                      </a:endParaRPr>
                    </a:p>
                  </a:txBody>
                  <a:tcPr marL="8700" marR="8700" marT="8700" marB="0" anchor="b"/>
                </a:tc>
                <a:tc>
                  <a:txBody>
                    <a:bodyPr/>
                    <a:lstStyle/>
                    <a:p>
                      <a:pPr marL="0" marR="0" lvl="0" indent="0" algn="r" rtl="0">
                        <a:spcBef>
                          <a:spcPts val="0"/>
                        </a:spcBef>
                        <a:spcAft>
                          <a:spcPts val="0"/>
                        </a:spcAft>
                        <a:buNone/>
                      </a:pPr>
                      <a:r>
                        <a:rPr lang="es-EC" sz="1200" u="none" strike="noStrike" cap="none"/>
                        <a:t>       5,815.04 </a:t>
                      </a:r>
                      <a:endParaRPr sz="1200" b="0" i="0" u="none" strike="noStrike" cap="none">
                        <a:solidFill>
                          <a:srgbClr val="000000"/>
                        </a:solidFill>
                        <a:latin typeface="Calibri"/>
                        <a:ea typeface="Calibri"/>
                        <a:cs typeface="Calibri"/>
                        <a:sym typeface="Calibri"/>
                      </a:endParaRPr>
                    </a:p>
                  </a:txBody>
                  <a:tcPr marL="8700" marR="8700" marT="8700" marB="0" anchor="b"/>
                </a:tc>
              </a:tr>
              <a:tr h="174050">
                <a:tc>
                  <a:txBody>
                    <a:bodyPr/>
                    <a:lstStyle/>
                    <a:p>
                      <a:pPr marL="0" marR="0" lvl="0" indent="0" algn="l" rtl="0">
                        <a:spcBef>
                          <a:spcPts val="0"/>
                        </a:spcBef>
                        <a:spcAft>
                          <a:spcPts val="0"/>
                        </a:spcAft>
                        <a:buNone/>
                      </a:pPr>
                      <a:r>
                        <a:rPr lang="es-EC" sz="1200" u="none" strike="noStrike" cap="none"/>
                        <a:t>Crédito Banco de Desarrollo</a:t>
                      </a:r>
                      <a:endParaRPr sz="1200" b="0" i="0" u="none" strike="noStrike" cap="none">
                        <a:solidFill>
                          <a:srgbClr val="000000"/>
                        </a:solidFill>
                        <a:latin typeface="Calibri"/>
                        <a:ea typeface="Calibri"/>
                        <a:cs typeface="Calibri"/>
                        <a:sym typeface="Calibri"/>
                      </a:endParaRPr>
                    </a:p>
                  </a:txBody>
                  <a:tcPr marL="8700" marR="8700" marT="8700" marB="0" anchor="b"/>
                </a:tc>
                <a:tc>
                  <a:txBody>
                    <a:bodyPr/>
                    <a:lstStyle/>
                    <a:p>
                      <a:pPr marL="0" marR="0" lvl="0" indent="0" algn="r" rtl="0">
                        <a:spcBef>
                          <a:spcPts val="0"/>
                        </a:spcBef>
                        <a:spcAft>
                          <a:spcPts val="0"/>
                        </a:spcAft>
                        <a:buNone/>
                      </a:pPr>
                      <a:r>
                        <a:rPr lang="es-EC" sz="1200" u="none" strike="noStrike" cap="none"/>
                        <a:t>       7,566.51 </a:t>
                      </a:r>
                      <a:endParaRPr sz="1200" b="0" i="0" u="none" strike="noStrike" cap="none">
                        <a:solidFill>
                          <a:srgbClr val="000000"/>
                        </a:solidFill>
                        <a:latin typeface="Calibri"/>
                        <a:ea typeface="Calibri"/>
                        <a:cs typeface="Calibri"/>
                        <a:sym typeface="Calibri"/>
                      </a:endParaRPr>
                    </a:p>
                  </a:txBody>
                  <a:tcPr marL="8700" marR="8700" marT="8700" marB="0" anchor="b"/>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9"/>
        <p:cNvGrpSpPr/>
        <p:nvPr/>
      </p:nvGrpSpPr>
      <p:grpSpPr>
        <a:xfrm>
          <a:off x="0" y="0"/>
          <a:ext cx="0" cy="0"/>
          <a:chOff x="0" y="0"/>
          <a:chExt cx="0" cy="0"/>
        </a:xfrm>
      </p:grpSpPr>
      <p:sp>
        <p:nvSpPr>
          <p:cNvPr id="300" name="Google Shape;300;p34"/>
          <p:cNvSpPr txBox="1"/>
          <p:nvPr/>
        </p:nvSpPr>
        <p:spPr>
          <a:xfrm>
            <a:off x="1687131" y="1807495"/>
            <a:ext cx="9040969" cy="822261"/>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60F18"/>
              </a:buClr>
              <a:buSzPts val="4000"/>
              <a:buFont typeface="Stardos Stencil"/>
              <a:buNone/>
            </a:pPr>
            <a:r>
              <a:rPr lang="es-EC" sz="4000" b="1">
                <a:solidFill>
                  <a:srgbClr val="060F18"/>
                </a:solidFill>
                <a:latin typeface="Stardos Stencil"/>
                <a:ea typeface="Stardos Stencil"/>
                <a:cs typeface="Stardos Stencil"/>
                <a:sym typeface="Stardos Stencil"/>
              </a:rPr>
              <a:t>TOTAL SISTEMA </a:t>
            </a:r>
            <a:endParaRPr/>
          </a:p>
          <a:p>
            <a:pPr marL="0" marR="0" lvl="0" indent="0" algn="ctr" rtl="0">
              <a:lnSpc>
                <a:spcPct val="80000"/>
              </a:lnSpc>
              <a:spcBef>
                <a:spcPts val="0"/>
              </a:spcBef>
              <a:spcAft>
                <a:spcPts val="0"/>
              </a:spcAft>
              <a:buClr>
                <a:srgbClr val="060F18"/>
              </a:buClr>
              <a:buSzPts val="4000"/>
              <a:buFont typeface="Stardos Stencil"/>
              <a:buNone/>
            </a:pPr>
            <a:r>
              <a:rPr lang="es-EC" sz="4000" b="1">
                <a:solidFill>
                  <a:srgbClr val="060F18"/>
                </a:solidFill>
                <a:latin typeface="Stardos Stencil"/>
                <a:ea typeface="Stardos Stencil"/>
                <a:cs typeface="Stardos Stencil"/>
                <a:sym typeface="Stardos Stencil"/>
              </a:rPr>
              <a:t>POLÍTICO INSTITUCIONAL</a:t>
            </a:r>
            <a:endParaRPr sz="4800" b="1">
              <a:solidFill>
                <a:srgbClr val="060F18"/>
              </a:solidFill>
              <a:latin typeface="Stardos Stencil"/>
              <a:ea typeface="Stardos Stencil"/>
              <a:cs typeface="Stardos Stencil"/>
              <a:sym typeface="Stardos Stencil"/>
            </a:endParaRPr>
          </a:p>
        </p:txBody>
      </p:sp>
      <p:sp>
        <p:nvSpPr>
          <p:cNvPr id="301" name="Google Shape;301;p34"/>
          <p:cNvSpPr txBox="1"/>
          <p:nvPr/>
        </p:nvSpPr>
        <p:spPr>
          <a:xfrm>
            <a:off x="3889421" y="3103808"/>
            <a:ext cx="535761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3600" b="1">
                <a:solidFill>
                  <a:schemeClr val="dk1"/>
                </a:solidFill>
                <a:latin typeface="Calibri"/>
                <a:ea typeface="Calibri"/>
                <a:cs typeface="Calibri"/>
                <a:sym typeface="Calibri"/>
              </a:rPr>
              <a:t>INVERSIÓN   = 84,705.04 </a:t>
            </a:r>
            <a:endParaRPr/>
          </a:p>
          <a:p>
            <a:pPr marL="0" marR="0" lvl="0" indent="0" algn="l" rtl="0">
              <a:spcBef>
                <a:spcPts val="0"/>
              </a:spcBef>
              <a:spcAft>
                <a:spcPts val="0"/>
              </a:spcAft>
              <a:buNone/>
            </a:pPr>
            <a:endParaRPr sz="3600" b="1">
              <a:solidFill>
                <a:schemeClr val="dk1"/>
              </a:solidFill>
              <a:latin typeface="Calibri"/>
              <a:ea typeface="Calibri"/>
              <a:cs typeface="Calibri"/>
              <a:sym typeface="Calibri"/>
            </a:endParaRPr>
          </a:p>
        </p:txBody>
      </p:sp>
      <p:sp>
        <p:nvSpPr>
          <p:cNvPr id="302" name="Google Shape;302;p34"/>
          <p:cNvSpPr/>
          <p:nvPr/>
        </p:nvSpPr>
        <p:spPr>
          <a:xfrm>
            <a:off x="788565" y="6451133"/>
            <a:ext cx="931178" cy="260059"/>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307" name="Google Shape;307;p35"/>
          <p:cNvSpPr/>
          <p:nvPr/>
        </p:nvSpPr>
        <p:spPr>
          <a:xfrm>
            <a:off x="788565" y="6451133"/>
            <a:ext cx="931178" cy="260059"/>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1"/>
        <p:cNvGrpSpPr/>
        <p:nvPr/>
      </p:nvGrpSpPr>
      <p:grpSpPr>
        <a:xfrm>
          <a:off x="0" y="0"/>
          <a:ext cx="0" cy="0"/>
          <a:chOff x="0" y="0"/>
          <a:chExt cx="0" cy="0"/>
        </a:xfrm>
      </p:grpSpPr>
      <p:sp>
        <p:nvSpPr>
          <p:cNvPr id="312" name="Google Shape;312;p36"/>
          <p:cNvSpPr txBox="1"/>
          <p:nvPr/>
        </p:nvSpPr>
        <p:spPr>
          <a:xfrm>
            <a:off x="9032816" y="6300023"/>
            <a:ext cx="166137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1800" b="1">
                <a:solidFill>
                  <a:schemeClr val="dk1"/>
                </a:solidFill>
                <a:latin typeface="Calibri"/>
                <a:ea typeface="Calibri"/>
                <a:cs typeface="Calibri"/>
                <a:sym typeface="Calibri"/>
              </a:rPr>
              <a:t>CONTINUA </a:t>
            </a:r>
            <a:endParaRPr/>
          </a:p>
        </p:txBody>
      </p:sp>
      <p:sp>
        <p:nvSpPr>
          <p:cNvPr id="313" name="Google Shape;313;p36"/>
          <p:cNvSpPr/>
          <p:nvPr/>
        </p:nvSpPr>
        <p:spPr>
          <a:xfrm>
            <a:off x="10358631" y="6314335"/>
            <a:ext cx="1365159" cy="281361"/>
          </a:xfrm>
          <a:prstGeom prst="rightArrow">
            <a:avLst>
              <a:gd name="adj1" fmla="val 50000"/>
              <a:gd name="adj2" fmla="val 50000"/>
            </a:avLst>
          </a:prstGeom>
          <a:gradFill>
            <a:gsLst>
              <a:gs pos="0">
                <a:srgbClr val="F08B54"/>
              </a:gs>
              <a:gs pos="50000">
                <a:srgbClr val="F67A26"/>
              </a:gs>
              <a:gs pos="100000">
                <a:srgbClr val="E36A18"/>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 name="Google Shape;314;p36"/>
          <p:cNvSpPr/>
          <p:nvPr/>
        </p:nvSpPr>
        <p:spPr>
          <a:xfrm>
            <a:off x="788565" y="6484689"/>
            <a:ext cx="931178" cy="260059"/>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
        <p:nvSpPr>
          <p:cNvPr id="315" name="Google Shape;315;p36"/>
          <p:cNvSpPr txBox="1"/>
          <p:nvPr/>
        </p:nvSpPr>
        <p:spPr>
          <a:xfrm>
            <a:off x="8304727" y="5947529"/>
            <a:ext cx="133940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1800" b="1">
                <a:solidFill>
                  <a:schemeClr val="dk1"/>
                </a:solidFill>
                <a:latin typeface="Calibri"/>
                <a:ea typeface="Calibri"/>
                <a:cs typeface="Calibri"/>
                <a:sym typeface="Calibri"/>
              </a:rPr>
              <a:t>TOTAL = </a:t>
            </a:r>
            <a:endParaRPr/>
          </a:p>
        </p:txBody>
      </p:sp>
      <p:sp>
        <p:nvSpPr>
          <p:cNvPr id="316" name="Google Shape;316;p36"/>
          <p:cNvSpPr txBox="1"/>
          <p:nvPr/>
        </p:nvSpPr>
        <p:spPr>
          <a:xfrm>
            <a:off x="9345124" y="5791115"/>
            <a:ext cx="202701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2800" b="1">
                <a:solidFill>
                  <a:schemeClr val="dk1"/>
                </a:solidFill>
                <a:latin typeface="Calibri"/>
                <a:ea typeface="Calibri"/>
                <a:cs typeface="Calibri"/>
                <a:sym typeface="Calibri"/>
              </a:rPr>
              <a:t>14,490.40</a:t>
            </a:r>
            <a:endParaRPr/>
          </a:p>
        </p:txBody>
      </p:sp>
      <p:graphicFrame>
        <p:nvGraphicFramePr>
          <p:cNvPr id="317" name="Google Shape;317;p36"/>
          <p:cNvGraphicFramePr/>
          <p:nvPr/>
        </p:nvGraphicFramePr>
        <p:xfrm>
          <a:off x="1342239" y="1638475"/>
          <a:ext cx="9351950" cy="2905125"/>
        </p:xfrm>
        <a:graphic>
          <a:graphicData uri="http://schemas.openxmlformats.org/drawingml/2006/table">
            <a:tbl>
              <a:tblPr>
                <a:noFill/>
                <a:tableStyleId>{8011049E-8730-4CEF-9480-12A416F5462E}</a:tableStyleId>
              </a:tblPr>
              <a:tblGrid>
                <a:gridCol w="7780200"/>
                <a:gridCol w="1571750"/>
              </a:tblGrid>
              <a:tr h="190500">
                <a:tc gridSpan="2">
                  <a:txBody>
                    <a:bodyPr/>
                    <a:lstStyle/>
                    <a:p>
                      <a:pPr marL="0" marR="0" lvl="0" indent="0" algn="ctr" rtl="0">
                        <a:spcBef>
                          <a:spcPts val="0"/>
                        </a:spcBef>
                        <a:spcAft>
                          <a:spcPts val="0"/>
                        </a:spcAft>
                        <a:buNone/>
                      </a:pPr>
                      <a:r>
                        <a:rPr lang="es-EC" sz="1600" b="1" u="none" strike="noStrike" cap="none">
                          <a:latin typeface="Arial"/>
                          <a:ea typeface="Arial"/>
                          <a:cs typeface="Arial"/>
                          <a:sym typeface="Arial"/>
                        </a:rPr>
                        <a:t>SOCIO - CULTURAL</a:t>
                      </a:r>
                      <a:endParaRPr sz="1600" b="1" i="0" u="none" strike="noStrike" cap="none">
                        <a:solidFill>
                          <a:srgbClr val="000000"/>
                        </a:solidFill>
                        <a:latin typeface="Arial"/>
                        <a:ea typeface="Arial"/>
                        <a:cs typeface="Arial"/>
                        <a:sym typeface="Arial"/>
                      </a:endParaRPr>
                    </a:p>
                  </a:txBody>
                  <a:tcPr marL="9525" marR="9525" marT="9525" marB="0" anchor="b"/>
                </a:tc>
                <a:tc hMerge="1">
                  <a:txBody>
                    <a:bodyPr/>
                    <a:lstStyle/>
                    <a:p>
                      <a:endParaRPr lang="es-EC"/>
                    </a:p>
                  </a:txBody>
                  <a:tcPr/>
                </a:tc>
              </a:tr>
              <a:tr h="190500">
                <a:tc>
                  <a:txBody>
                    <a:bodyPr/>
                    <a:lstStyle/>
                    <a:p>
                      <a:pPr marL="0" marR="0" lvl="0" indent="0" algn="ctr" rtl="0">
                        <a:spcBef>
                          <a:spcPts val="0"/>
                        </a:spcBef>
                        <a:spcAft>
                          <a:spcPts val="0"/>
                        </a:spcAft>
                        <a:buNone/>
                      </a:pPr>
                      <a:r>
                        <a:rPr lang="es-EC" sz="1200" b="1" u="none" strike="noStrike" cap="none">
                          <a:latin typeface="Arial"/>
                          <a:ea typeface="Arial"/>
                          <a:cs typeface="Arial"/>
                          <a:sym typeface="Arial"/>
                        </a:rPr>
                        <a:t>DETALLE</a:t>
                      </a:r>
                      <a:endParaRPr sz="12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s-EC" sz="1200" b="1" u="none" strike="noStrike" cap="none">
                          <a:latin typeface="Arial"/>
                          <a:ea typeface="Arial"/>
                          <a:cs typeface="Arial"/>
                          <a:sym typeface="Arial"/>
                        </a:rPr>
                        <a:t>RUBRO</a:t>
                      </a:r>
                      <a:endParaRPr sz="1200" b="1" i="0" u="none" strike="noStrike" cap="none">
                        <a:solidFill>
                          <a:srgbClr val="000000"/>
                        </a:solidFill>
                        <a:latin typeface="Arial"/>
                        <a:ea typeface="Arial"/>
                        <a:cs typeface="Arial"/>
                        <a:sym typeface="Arial"/>
                      </a:endParaRPr>
                    </a:p>
                  </a:txBody>
                  <a:tcPr marL="9525" marR="9525" marT="9525" marB="0" anchor="b"/>
                </a:tc>
              </a:tr>
              <a:tr h="190500">
                <a:tc>
                  <a:txBody>
                    <a:bodyPr/>
                    <a:lstStyle/>
                    <a:p>
                      <a:pPr marL="0" marR="0" lvl="0" indent="0" algn="l" rtl="0">
                        <a:spcBef>
                          <a:spcPts val="0"/>
                        </a:spcBef>
                        <a:spcAft>
                          <a:spcPts val="0"/>
                        </a:spcAft>
                        <a:buNone/>
                      </a:pPr>
                      <a:endParaRPr sz="1200" u="none" strike="noStrike" cap="none">
                        <a:latin typeface="Arial"/>
                        <a:ea typeface="Arial"/>
                        <a:cs typeface="Arial"/>
                        <a:sym typeface="Arial"/>
                      </a:endParaRPr>
                    </a:p>
                    <a:p>
                      <a:pPr marL="0" marR="0" lvl="0" indent="0" algn="l" rtl="0">
                        <a:spcBef>
                          <a:spcPts val="0"/>
                        </a:spcBef>
                        <a:spcAft>
                          <a:spcPts val="0"/>
                        </a:spcAft>
                        <a:buNone/>
                      </a:pPr>
                      <a:r>
                        <a:rPr lang="es-EC" sz="1200" u="none" strike="noStrike" cap="none">
                          <a:latin typeface="Arial"/>
                          <a:ea typeface="Arial"/>
                          <a:cs typeface="Arial"/>
                          <a:sym typeface="Arial"/>
                        </a:rPr>
                        <a:t>Instructor Escuela de Futbol Fátima.</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1,691.20 </a:t>
                      </a:r>
                      <a:endParaRPr sz="1200" b="0" i="0" u="none" strike="noStrike" cap="none">
                        <a:solidFill>
                          <a:srgbClr val="000000"/>
                        </a:solidFill>
                        <a:latin typeface="Arial"/>
                        <a:ea typeface="Arial"/>
                        <a:cs typeface="Arial"/>
                        <a:sym typeface="Arial"/>
                      </a:endParaRPr>
                    </a:p>
                  </a:txBody>
                  <a:tcPr marL="9525" marR="9525" marT="9525" marB="0" anchor="b"/>
                </a:tc>
              </a:tr>
              <a:tr h="190500">
                <a:tc>
                  <a:txBody>
                    <a:bodyPr/>
                    <a:lstStyle/>
                    <a:p>
                      <a:pPr marL="0" marR="0" lvl="0" indent="0" algn="l" rtl="0">
                        <a:spcBef>
                          <a:spcPts val="0"/>
                        </a:spcBef>
                        <a:spcAft>
                          <a:spcPts val="0"/>
                        </a:spcAft>
                        <a:buNone/>
                      </a:pPr>
                      <a:endParaRPr sz="1200" u="none" strike="noStrike" cap="none">
                        <a:latin typeface="Arial"/>
                        <a:ea typeface="Arial"/>
                        <a:cs typeface="Arial"/>
                        <a:sym typeface="Arial"/>
                      </a:endParaRPr>
                    </a:p>
                    <a:p>
                      <a:pPr marL="0" marR="0" lvl="0" indent="0" algn="l" rtl="0">
                        <a:spcBef>
                          <a:spcPts val="0"/>
                        </a:spcBef>
                        <a:spcAft>
                          <a:spcPts val="0"/>
                        </a:spcAft>
                        <a:buNone/>
                      </a:pPr>
                      <a:r>
                        <a:rPr lang="es-EC" sz="1200" u="none" strike="noStrike" cap="none">
                          <a:latin typeface="Arial"/>
                          <a:ea typeface="Arial"/>
                          <a:cs typeface="Arial"/>
                          <a:sym typeface="Arial"/>
                        </a:rPr>
                        <a:t>Implementos e indumentaria para Escuela de Futbol Fátima.</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1,748.32 </a:t>
                      </a:r>
                      <a:endParaRPr sz="1200" b="0" i="0" u="none" strike="noStrike" cap="none">
                        <a:solidFill>
                          <a:srgbClr val="000000"/>
                        </a:solidFill>
                        <a:latin typeface="Arial"/>
                        <a:ea typeface="Arial"/>
                        <a:cs typeface="Arial"/>
                        <a:sym typeface="Arial"/>
                      </a:endParaRPr>
                    </a:p>
                  </a:txBody>
                  <a:tcPr marL="9525" marR="9525" marT="9525" marB="0" anchor="b"/>
                </a:tc>
              </a:tr>
              <a:tr h="381000">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Convenio Federación Deportiva de Pastaza Escuela de TAEKWONDO</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404.50 </a:t>
                      </a:r>
                      <a:endParaRPr sz="1200" b="0" i="0" u="none" strike="noStrike" cap="none">
                        <a:solidFill>
                          <a:srgbClr val="000000"/>
                        </a:solidFill>
                        <a:latin typeface="Arial"/>
                        <a:ea typeface="Arial"/>
                        <a:cs typeface="Arial"/>
                        <a:sym typeface="Arial"/>
                      </a:endParaRPr>
                    </a:p>
                  </a:txBody>
                  <a:tcPr marL="9525" marR="9525" marT="9525" marB="0" anchor="b"/>
                </a:tc>
              </a:tr>
              <a:tr h="571500">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Evento fortalecimiento del turismo a través del 4X4 en la Parroquia Fátima con la finalidad de difundir los recursos turísticos de la Parroquia mes de Agosto.</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5,936.00 </a:t>
                      </a:r>
                      <a:endParaRPr sz="1200" b="0" i="0" u="none" strike="noStrike" cap="none">
                        <a:solidFill>
                          <a:srgbClr val="000000"/>
                        </a:solidFill>
                        <a:latin typeface="Arial"/>
                        <a:ea typeface="Arial"/>
                        <a:cs typeface="Arial"/>
                        <a:sym typeface="Arial"/>
                      </a:endParaRPr>
                    </a:p>
                  </a:txBody>
                  <a:tcPr marL="9525" marR="9525" marT="9525" marB="0" anchor="b"/>
                </a:tc>
              </a:tr>
              <a:tr h="204725">
                <a:tc>
                  <a:txBody>
                    <a:bodyPr/>
                    <a:lstStyle/>
                    <a:p>
                      <a:pPr marL="0" marR="0" lvl="0" indent="0" algn="l" rtl="0">
                        <a:spcBef>
                          <a:spcPts val="0"/>
                        </a:spcBef>
                        <a:spcAft>
                          <a:spcPts val="0"/>
                        </a:spcAft>
                        <a:buNone/>
                      </a:pPr>
                      <a:endParaRPr sz="1200" u="none" strike="noStrike" cap="none">
                        <a:latin typeface="Arial"/>
                        <a:ea typeface="Arial"/>
                        <a:cs typeface="Arial"/>
                        <a:sym typeface="Arial"/>
                      </a:endParaRPr>
                    </a:p>
                    <a:p>
                      <a:pPr marL="0" marR="0" lvl="0" indent="0" algn="l" rtl="0">
                        <a:spcBef>
                          <a:spcPts val="0"/>
                        </a:spcBef>
                        <a:spcAft>
                          <a:spcPts val="0"/>
                        </a:spcAft>
                        <a:buNone/>
                      </a:pPr>
                      <a:r>
                        <a:rPr lang="es-EC" sz="1200" u="none" strike="noStrike" cap="none">
                          <a:latin typeface="Arial"/>
                          <a:ea typeface="Arial"/>
                          <a:cs typeface="Arial"/>
                          <a:sym typeface="Arial"/>
                        </a:rPr>
                        <a:t>Rescate y fortalecimiento identidad cultural y social "FIN DE AÑO" de la Parroquia Fátima.</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1,456.00 </a:t>
                      </a:r>
                      <a:endParaRPr sz="1200" b="0" i="0" u="none" strike="noStrike" cap="none">
                        <a:solidFill>
                          <a:srgbClr val="000000"/>
                        </a:solidFill>
                        <a:latin typeface="Arial"/>
                        <a:ea typeface="Arial"/>
                        <a:cs typeface="Arial"/>
                        <a:sym typeface="Arial"/>
                      </a:endParaRPr>
                    </a:p>
                  </a:txBody>
                  <a:tcPr marL="9525" marR="9525" marT="9525" marB="0" anchor="b"/>
                </a:tc>
              </a:tr>
              <a:tr h="381000">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Difusión, Información y Publicidad</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3,254.38</a:t>
                      </a:r>
                      <a:endParaRPr sz="1200" b="0" i="0" u="none" strike="noStrike" cap="none">
                        <a:solidFill>
                          <a:srgbClr val="000000"/>
                        </a:solidFill>
                        <a:latin typeface="Arial"/>
                        <a:ea typeface="Arial"/>
                        <a:cs typeface="Arial"/>
                        <a:sym typeface="Arial"/>
                      </a:endParaRPr>
                    </a:p>
                  </a:txBody>
                  <a:tcPr marL="9525" marR="9525" marT="9525" marB="0" anchor="b"/>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1"/>
        <p:cNvGrpSpPr/>
        <p:nvPr/>
      </p:nvGrpSpPr>
      <p:grpSpPr>
        <a:xfrm>
          <a:off x="0" y="0"/>
          <a:ext cx="0" cy="0"/>
          <a:chOff x="0" y="0"/>
          <a:chExt cx="0" cy="0"/>
        </a:xfrm>
      </p:grpSpPr>
      <p:sp>
        <p:nvSpPr>
          <p:cNvPr id="322" name="Google Shape;322;p37"/>
          <p:cNvSpPr txBox="1"/>
          <p:nvPr/>
        </p:nvSpPr>
        <p:spPr>
          <a:xfrm>
            <a:off x="3447246" y="896441"/>
            <a:ext cx="8744754" cy="709810"/>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60F18"/>
              </a:buClr>
              <a:buSzPts val="4400"/>
              <a:buFont typeface="Stardos Stencil"/>
              <a:buNone/>
            </a:pPr>
            <a:r>
              <a:rPr lang="es-EC" sz="4400" b="1">
                <a:solidFill>
                  <a:srgbClr val="060F18"/>
                </a:solidFill>
                <a:latin typeface="Stardos Stencil"/>
                <a:ea typeface="Stardos Stencil"/>
                <a:cs typeface="Stardos Stencil"/>
                <a:sym typeface="Stardos Stencil"/>
              </a:rPr>
              <a:t>FESTIVIDADES</a:t>
            </a:r>
            <a:endParaRPr sz="5400" b="1">
              <a:solidFill>
                <a:srgbClr val="060F18"/>
              </a:solidFill>
              <a:latin typeface="Stardos Stencil"/>
              <a:ea typeface="Stardos Stencil"/>
              <a:cs typeface="Stardos Stencil"/>
              <a:sym typeface="Stardos Stencil"/>
            </a:endParaRPr>
          </a:p>
        </p:txBody>
      </p:sp>
      <p:sp>
        <p:nvSpPr>
          <p:cNvPr id="323" name="Google Shape;323;p37"/>
          <p:cNvSpPr txBox="1"/>
          <p:nvPr/>
        </p:nvSpPr>
        <p:spPr>
          <a:xfrm>
            <a:off x="8319752" y="6266429"/>
            <a:ext cx="166137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1800" b="1">
                <a:solidFill>
                  <a:schemeClr val="dk1"/>
                </a:solidFill>
                <a:latin typeface="Calibri"/>
                <a:ea typeface="Calibri"/>
                <a:cs typeface="Calibri"/>
                <a:sym typeface="Calibri"/>
              </a:rPr>
              <a:t>CONTINUA </a:t>
            </a:r>
            <a:endParaRPr/>
          </a:p>
        </p:txBody>
      </p:sp>
      <p:sp>
        <p:nvSpPr>
          <p:cNvPr id="324" name="Google Shape;324;p37"/>
          <p:cNvSpPr/>
          <p:nvPr/>
        </p:nvSpPr>
        <p:spPr>
          <a:xfrm>
            <a:off x="9981127" y="6306493"/>
            <a:ext cx="1365159" cy="281361"/>
          </a:xfrm>
          <a:prstGeom prst="rightArrow">
            <a:avLst>
              <a:gd name="adj1" fmla="val 50000"/>
              <a:gd name="adj2" fmla="val 50000"/>
            </a:avLst>
          </a:prstGeom>
          <a:gradFill>
            <a:gsLst>
              <a:gs pos="0">
                <a:srgbClr val="F08B54"/>
              </a:gs>
              <a:gs pos="50000">
                <a:srgbClr val="F67A26"/>
              </a:gs>
              <a:gs pos="100000">
                <a:srgbClr val="E36A18"/>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325" name="Google Shape;325;p37"/>
          <p:cNvGraphicFramePr/>
          <p:nvPr/>
        </p:nvGraphicFramePr>
        <p:xfrm>
          <a:off x="1886649" y="1541874"/>
          <a:ext cx="8267700" cy="3774730"/>
        </p:xfrm>
        <a:graphic>
          <a:graphicData uri="http://schemas.openxmlformats.org/drawingml/2006/table">
            <a:tbl>
              <a:tblPr>
                <a:noFill/>
                <a:tableStyleId>{8011049E-8730-4CEF-9480-12A416F5462E}</a:tableStyleId>
              </a:tblPr>
              <a:tblGrid>
                <a:gridCol w="7505700"/>
                <a:gridCol w="762000"/>
              </a:tblGrid>
              <a:tr h="429550">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Fortalecimiento al desarrollo económico a través del turismo con la organización del TRIATON EXTREMO FATIMA por Carnaval.</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2,564.80 </a:t>
                      </a:r>
                      <a:endParaRPr sz="1200" b="0" i="0" u="none" strike="noStrike" cap="none">
                        <a:solidFill>
                          <a:srgbClr val="000000"/>
                        </a:solidFill>
                        <a:latin typeface="Arial"/>
                        <a:ea typeface="Arial"/>
                        <a:cs typeface="Arial"/>
                        <a:sym typeface="Arial"/>
                      </a:endParaRPr>
                    </a:p>
                  </a:txBody>
                  <a:tcPr marL="9525" marR="9525" marT="9525" marB="0" anchor="b"/>
                </a:tc>
              </a:tr>
              <a:tr h="1736525">
                <a:tc>
                  <a:txBody>
                    <a:bodyPr/>
                    <a:lstStyle/>
                    <a:p>
                      <a:pPr marL="0" marR="0" lvl="0" indent="0" algn="l" rtl="0">
                        <a:spcBef>
                          <a:spcPts val="0"/>
                        </a:spcBef>
                        <a:spcAft>
                          <a:spcPts val="0"/>
                        </a:spcAft>
                        <a:buNone/>
                      </a:pPr>
                      <a:r>
                        <a:rPr lang="es-EC" sz="1200" b="1" u="sng" strike="noStrike" cap="none">
                          <a:latin typeface="Arial"/>
                          <a:ea typeface="Arial"/>
                          <a:cs typeface="Arial"/>
                          <a:sym typeface="Arial"/>
                        </a:rPr>
                        <a:t>ANIVERSARIO PARROQUIAL 57 AÑOS</a:t>
                      </a:r>
                      <a:r>
                        <a:rPr lang="es-EC" sz="1200" u="none" strike="noStrike" cap="none">
                          <a:latin typeface="Arial"/>
                          <a:ea typeface="Arial"/>
                          <a:cs typeface="Arial"/>
                          <a:sym typeface="Arial"/>
                        </a:rPr>
                        <a:t/>
                      </a:r>
                      <a:br>
                        <a:rPr lang="es-EC" sz="1200" u="none" strike="noStrike" cap="none">
                          <a:latin typeface="Arial"/>
                          <a:ea typeface="Arial"/>
                          <a:cs typeface="Arial"/>
                          <a:sym typeface="Arial"/>
                        </a:rPr>
                      </a:br>
                      <a:r>
                        <a:rPr lang="es-EC" sz="1200" u="none" strike="noStrike" cap="none">
                          <a:latin typeface="Arial"/>
                          <a:ea typeface="Arial"/>
                          <a:cs typeface="Arial"/>
                          <a:sym typeface="Arial"/>
                        </a:rPr>
                        <a:t>- Minga cabecera Parroquial ( Refrigerios, adquisición de pintura y accesorios para escenario )</a:t>
                      </a:r>
                      <a:br>
                        <a:rPr lang="es-EC" sz="1200" u="none" strike="noStrike" cap="none">
                          <a:latin typeface="Arial"/>
                          <a:ea typeface="Arial"/>
                          <a:cs typeface="Arial"/>
                          <a:sym typeface="Arial"/>
                        </a:rPr>
                      </a:br>
                      <a:r>
                        <a:rPr lang="es-EC" sz="1200" u="none" strike="noStrike" cap="none">
                          <a:latin typeface="Arial"/>
                          <a:ea typeface="Arial"/>
                          <a:cs typeface="Arial"/>
                          <a:sym typeface="Arial"/>
                        </a:rPr>
                        <a:t>- Concursos Escolares ( Kits escolares )</a:t>
                      </a:r>
                      <a:br>
                        <a:rPr lang="es-EC" sz="1200" u="none" strike="noStrike" cap="none">
                          <a:latin typeface="Arial"/>
                          <a:ea typeface="Arial"/>
                          <a:cs typeface="Arial"/>
                          <a:sym typeface="Arial"/>
                        </a:rPr>
                      </a:br>
                      <a:r>
                        <a:rPr lang="es-EC" sz="1200" u="none" strike="noStrike" cap="none">
                          <a:latin typeface="Arial"/>
                          <a:ea typeface="Arial"/>
                          <a:cs typeface="Arial"/>
                          <a:sym typeface="Arial"/>
                        </a:rPr>
                        <a:t>- Elección de la Reina ( Apoyo a candidatas premios, artista,)</a:t>
                      </a:r>
                      <a:br>
                        <a:rPr lang="es-EC" sz="1200" u="none" strike="noStrike" cap="none">
                          <a:latin typeface="Arial"/>
                          <a:ea typeface="Arial"/>
                          <a:cs typeface="Arial"/>
                          <a:sym typeface="Arial"/>
                        </a:rPr>
                      </a:br>
                      <a:r>
                        <a:rPr lang="es-EC" sz="1200" u="none" strike="noStrike" cap="none">
                          <a:latin typeface="Arial"/>
                          <a:ea typeface="Arial"/>
                          <a:cs typeface="Arial"/>
                          <a:sym typeface="Arial"/>
                        </a:rPr>
                        <a:t>- Tope de TAEKWONDO (Incentivos participantes - árbitros)</a:t>
                      </a:r>
                      <a:br>
                        <a:rPr lang="es-EC" sz="1200" u="none" strike="noStrike" cap="none">
                          <a:latin typeface="Arial"/>
                          <a:ea typeface="Arial"/>
                          <a:cs typeface="Arial"/>
                          <a:sym typeface="Arial"/>
                        </a:rPr>
                      </a:br>
                      <a:r>
                        <a:rPr lang="es-EC" sz="1200" u="none" strike="noStrike" cap="none">
                          <a:latin typeface="Arial"/>
                          <a:ea typeface="Arial"/>
                          <a:cs typeface="Arial"/>
                          <a:sym typeface="Arial"/>
                        </a:rPr>
                        <a:t>- Feria agro productiva ( Incentivos a productores )</a:t>
                      </a:r>
                      <a:br>
                        <a:rPr lang="es-EC" sz="1200" u="none" strike="noStrike" cap="none">
                          <a:latin typeface="Arial"/>
                          <a:ea typeface="Arial"/>
                          <a:cs typeface="Arial"/>
                          <a:sym typeface="Arial"/>
                        </a:rPr>
                      </a:br>
                      <a:r>
                        <a:rPr lang="es-EC" sz="1200" u="none" strike="noStrike" cap="none">
                          <a:latin typeface="Arial"/>
                          <a:ea typeface="Arial"/>
                          <a:cs typeface="Arial"/>
                          <a:sym typeface="Arial"/>
                        </a:rPr>
                        <a:t>- Misa de acción de gracias ( ofrendas )</a:t>
                      </a:r>
                      <a:br>
                        <a:rPr lang="es-EC" sz="1200" u="none" strike="noStrike" cap="none">
                          <a:latin typeface="Arial"/>
                          <a:ea typeface="Arial"/>
                          <a:cs typeface="Arial"/>
                          <a:sym typeface="Arial"/>
                        </a:rPr>
                      </a:br>
                      <a:r>
                        <a:rPr lang="es-EC" sz="1200" u="none" strike="noStrike" cap="none">
                          <a:latin typeface="Arial"/>
                          <a:ea typeface="Arial"/>
                          <a:cs typeface="Arial"/>
                          <a:sym typeface="Arial"/>
                        </a:rPr>
                        <a:t>- Desfile cívico - cultural (refrigerios y apoyo niños (as) que participaron con comparsas)</a:t>
                      </a:r>
                      <a:br>
                        <a:rPr lang="es-EC" sz="1200" u="none" strike="noStrike" cap="none">
                          <a:latin typeface="Arial"/>
                          <a:ea typeface="Arial"/>
                          <a:cs typeface="Arial"/>
                          <a:sym typeface="Arial"/>
                        </a:rPr>
                      </a:br>
                      <a:r>
                        <a:rPr lang="es-EC" sz="1200" u="none" strike="noStrike" cap="none">
                          <a:latin typeface="Arial"/>
                          <a:ea typeface="Arial"/>
                          <a:cs typeface="Arial"/>
                          <a:sym typeface="Arial"/>
                        </a:rPr>
                        <a:t>- Sesión solemne ( almuerzo autoridades ) </a:t>
                      </a:r>
                      <a:br>
                        <a:rPr lang="es-EC" sz="1200" u="none" strike="noStrike" cap="none">
                          <a:latin typeface="Arial"/>
                          <a:ea typeface="Arial"/>
                          <a:cs typeface="Arial"/>
                          <a:sym typeface="Arial"/>
                        </a:rPr>
                      </a:b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18,006.24 </a:t>
                      </a:r>
                      <a:endParaRPr sz="1200" b="0" i="0" u="none" strike="noStrike" cap="none">
                        <a:solidFill>
                          <a:srgbClr val="000000"/>
                        </a:solidFill>
                        <a:latin typeface="Arial"/>
                        <a:ea typeface="Arial"/>
                        <a:cs typeface="Arial"/>
                        <a:sym typeface="Arial"/>
                      </a:endParaRPr>
                    </a:p>
                  </a:txBody>
                  <a:tcPr marL="9525" marR="9525" marT="9525" marB="0" anchor="ctr"/>
                </a:tc>
              </a:tr>
              <a:tr h="381000">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Evento fortalecimiento del turismo a  través del 4X4 en la Parroquia Fátima con la finalidad de difundir los recursos turísticos de la Parroquia mes de Junio.</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4,480.00 </a:t>
                      </a:r>
                      <a:endParaRPr sz="1200" b="0" i="0" u="none" strike="noStrike" cap="none">
                        <a:solidFill>
                          <a:srgbClr val="000000"/>
                        </a:solidFill>
                        <a:latin typeface="Arial"/>
                        <a:ea typeface="Arial"/>
                        <a:cs typeface="Arial"/>
                        <a:sym typeface="Arial"/>
                      </a:endParaRPr>
                    </a:p>
                  </a:txBody>
                  <a:tcPr marL="9525" marR="9525" marT="9525" marB="0" anchor="b"/>
                </a:tc>
              </a:tr>
              <a:tr h="264950">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Participación de danzas culturales festividades Parroquiales.</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1,216.00 </a:t>
                      </a:r>
                      <a:endParaRPr sz="1200" b="0" i="0" u="none" strike="noStrike" cap="none">
                        <a:solidFill>
                          <a:srgbClr val="000000"/>
                        </a:solidFill>
                        <a:latin typeface="Arial"/>
                        <a:ea typeface="Arial"/>
                        <a:cs typeface="Arial"/>
                        <a:sym typeface="Arial"/>
                      </a:endParaRPr>
                    </a:p>
                  </a:txBody>
                  <a:tcPr marL="9525" marR="9525" marT="9525" marB="0" anchor="b"/>
                </a:tc>
              </a:tr>
              <a:tr h="152400">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Evento Primera Válida intercomunitario de Kayak en la Parroquia Fátima.</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3,920.00 </a:t>
                      </a:r>
                      <a:endParaRPr sz="1200" b="0" i="0" u="none" strike="noStrike" cap="none">
                        <a:solidFill>
                          <a:srgbClr val="000000"/>
                        </a:solidFill>
                        <a:latin typeface="Arial"/>
                        <a:ea typeface="Arial"/>
                        <a:cs typeface="Arial"/>
                        <a:sym typeface="Arial"/>
                      </a:endParaRPr>
                    </a:p>
                  </a:txBody>
                  <a:tcPr marL="9525" marR="9525" marT="9525" marB="0" anchor="b"/>
                </a:tc>
              </a:tr>
              <a:tr h="260050">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GRAN VALIDA NACIONAL DE STRIDER 2018 con la finalidad de difundir los recursos y servicios turísticos de la Parroquia Fátima.</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1,646.40 </a:t>
                      </a:r>
                      <a:endParaRPr sz="1200" b="0" i="0" u="none" strike="noStrike" cap="none">
                        <a:solidFill>
                          <a:srgbClr val="000000"/>
                        </a:solidFill>
                        <a:latin typeface="Arial"/>
                        <a:ea typeface="Arial"/>
                        <a:cs typeface="Arial"/>
                        <a:sym typeface="Arial"/>
                      </a:endParaRPr>
                    </a:p>
                  </a:txBody>
                  <a:tcPr marL="9525" marR="9525" marT="9525" marB="0" anchor="b"/>
                </a:tc>
              </a:tr>
            </a:tbl>
          </a:graphicData>
        </a:graphic>
      </p:graphicFrame>
      <p:sp>
        <p:nvSpPr>
          <p:cNvPr id="326" name="Google Shape;326;p37"/>
          <p:cNvSpPr txBox="1"/>
          <p:nvPr/>
        </p:nvSpPr>
        <p:spPr>
          <a:xfrm>
            <a:off x="8162737" y="5752495"/>
            <a:ext cx="133940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1800" b="1">
                <a:solidFill>
                  <a:schemeClr val="dk1"/>
                </a:solidFill>
                <a:latin typeface="Calibri"/>
                <a:ea typeface="Calibri"/>
                <a:cs typeface="Calibri"/>
                <a:sym typeface="Calibri"/>
              </a:rPr>
              <a:t>TOTAL = </a:t>
            </a:r>
            <a:endParaRPr/>
          </a:p>
        </p:txBody>
      </p:sp>
      <p:sp>
        <p:nvSpPr>
          <p:cNvPr id="327" name="Google Shape;327;p37"/>
          <p:cNvSpPr txBox="1"/>
          <p:nvPr/>
        </p:nvSpPr>
        <p:spPr>
          <a:xfrm>
            <a:off x="9319272" y="5715689"/>
            <a:ext cx="202701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2800" b="1">
                <a:solidFill>
                  <a:schemeClr val="dk1"/>
                </a:solidFill>
                <a:latin typeface="Calibri"/>
                <a:ea typeface="Calibri"/>
                <a:cs typeface="Calibri"/>
                <a:sym typeface="Calibri"/>
              </a:rPr>
              <a:t>31,833.44</a:t>
            </a:r>
            <a:endParaRPr/>
          </a:p>
        </p:txBody>
      </p:sp>
      <p:sp>
        <p:nvSpPr>
          <p:cNvPr id="328" name="Google Shape;328;p37"/>
          <p:cNvSpPr/>
          <p:nvPr/>
        </p:nvSpPr>
        <p:spPr>
          <a:xfrm>
            <a:off x="788565" y="6484689"/>
            <a:ext cx="931178" cy="260059"/>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2"/>
        <p:cNvGrpSpPr/>
        <p:nvPr/>
      </p:nvGrpSpPr>
      <p:grpSpPr>
        <a:xfrm>
          <a:off x="0" y="0"/>
          <a:ext cx="0" cy="0"/>
          <a:chOff x="0" y="0"/>
          <a:chExt cx="0" cy="0"/>
        </a:xfrm>
      </p:grpSpPr>
      <p:sp>
        <p:nvSpPr>
          <p:cNvPr id="333" name="Google Shape;333;p38"/>
          <p:cNvSpPr txBox="1"/>
          <p:nvPr/>
        </p:nvSpPr>
        <p:spPr>
          <a:xfrm>
            <a:off x="2784515" y="91098"/>
            <a:ext cx="8744754" cy="709810"/>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60F18"/>
              </a:buClr>
              <a:buSzPts val="4400"/>
              <a:buFont typeface="Stardos Stencil"/>
              <a:buNone/>
            </a:pPr>
            <a:r>
              <a:rPr lang="es-EC" sz="4400" b="1">
                <a:solidFill>
                  <a:srgbClr val="060F18"/>
                </a:solidFill>
                <a:latin typeface="Stardos Stencil"/>
                <a:ea typeface="Stardos Stencil"/>
                <a:cs typeface="Stardos Stencil"/>
                <a:sym typeface="Stardos Stencil"/>
              </a:rPr>
              <a:t>FESTIVIDADES</a:t>
            </a:r>
            <a:r>
              <a:rPr lang="es-EC" sz="6000" b="1">
                <a:solidFill>
                  <a:srgbClr val="060F18"/>
                </a:solidFill>
                <a:latin typeface="Stardos Stencil"/>
                <a:ea typeface="Stardos Stencil"/>
                <a:cs typeface="Stardos Stencil"/>
                <a:sym typeface="Stardos Stencil"/>
              </a:rPr>
              <a:t> </a:t>
            </a:r>
            <a:r>
              <a:rPr lang="es-EC" sz="4400" b="1">
                <a:solidFill>
                  <a:srgbClr val="060F18"/>
                </a:solidFill>
                <a:latin typeface="Stardos Stencil"/>
                <a:ea typeface="Stardos Stencil"/>
                <a:cs typeface="Stardos Stencil"/>
                <a:sym typeface="Stardos Stencil"/>
              </a:rPr>
              <a:t>PARROQUIALES</a:t>
            </a:r>
            <a:endParaRPr sz="5400" b="1">
              <a:solidFill>
                <a:srgbClr val="060F18"/>
              </a:solidFill>
              <a:latin typeface="Stardos Stencil"/>
              <a:ea typeface="Stardos Stencil"/>
              <a:cs typeface="Stardos Stencil"/>
              <a:sym typeface="Stardos Stencil"/>
            </a:endParaRPr>
          </a:p>
        </p:txBody>
      </p:sp>
      <p:sp>
        <p:nvSpPr>
          <p:cNvPr id="334" name="Google Shape;334;p38"/>
          <p:cNvSpPr/>
          <p:nvPr/>
        </p:nvSpPr>
        <p:spPr>
          <a:xfrm>
            <a:off x="788565" y="6484689"/>
            <a:ext cx="931178" cy="260059"/>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pic>
        <p:nvPicPr>
          <p:cNvPr id="335" name="Google Shape;335;p38"/>
          <p:cNvPicPr preferRelativeResize="0"/>
          <p:nvPr/>
        </p:nvPicPr>
        <p:blipFill rotWithShape="1">
          <a:blip r:embed="rId4">
            <a:alphaModFix/>
          </a:blip>
          <a:srcRect l="20642" t="16146" r="5434" b="8379"/>
          <a:stretch/>
        </p:blipFill>
        <p:spPr>
          <a:xfrm>
            <a:off x="0" y="973124"/>
            <a:ext cx="12192000" cy="57716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9"/>
        <p:cNvGrpSpPr/>
        <p:nvPr/>
      </p:nvGrpSpPr>
      <p:grpSpPr>
        <a:xfrm>
          <a:off x="0" y="0"/>
          <a:ext cx="0" cy="0"/>
          <a:chOff x="0" y="0"/>
          <a:chExt cx="0" cy="0"/>
        </a:xfrm>
      </p:grpSpPr>
      <p:sp>
        <p:nvSpPr>
          <p:cNvPr id="340" name="Google Shape;340;p39"/>
          <p:cNvSpPr txBox="1"/>
          <p:nvPr/>
        </p:nvSpPr>
        <p:spPr>
          <a:xfrm>
            <a:off x="592075" y="1476989"/>
            <a:ext cx="10353194" cy="709810"/>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60F18"/>
              </a:buClr>
              <a:buSzPts val="4400"/>
              <a:buFont typeface="Stardos Stencil"/>
              <a:buNone/>
            </a:pPr>
            <a:r>
              <a:rPr lang="es-EC" sz="4400" b="1">
                <a:solidFill>
                  <a:srgbClr val="060F18"/>
                </a:solidFill>
                <a:latin typeface="Stardos Stencil"/>
                <a:ea typeface="Stardos Stencil"/>
                <a:cs typeface="Stardos Stencil"/>
                <a:sym typeface="Stardos Stencil"/>
              </a:rPr>
              <a:t>FORTALECIMIENTO AL SECTOR VULNERABLE</a:t>
            </a:r>
            <a:endParaRPr sz="5400" b="1">
              <a:solidFill>
                <a:srgbClr val="060F18"/>
              </a:solidFill>
              <a:latin typeface="Stardos Stencil"/>
              <a:ea typeface="Stardos Stencil"/>
              <a:cs typeface="Stardos Stencil"/>
              <a:sym typeface="Stardos Stencil"/>
            </a:endParaRPr>
          </a:p>
        </p:txBody>
      </p:sp>
      <p:sp>
        <p:nvSpPr>
          <p:cNvPr id="341" name="Google Shape;341;p39"/>
          <p:cNvSpPr txBox="1"/>
          <p:nvPr/>
        </p:nvSpPr>
        <p:spPr>
          <a:xfrm>
            <a:off x="9442222" y="5791459"/>
            <a:ext cx="1880316" cy="52322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C" sz="2800" b="1">
                <a:solidFill>
                  <a:schemeClr val="dk1"/>
                </a:solidFill>
                <a:latin typeface="Calibri"/>
                <a:ea typeface="Calibri"/>
                <a:cs typeface="Calibri"/>
                <a:sym typeface="Calibri"/>
              </a:rPr>
              <a:t> 19,166.08 </a:t>
            </a:r>
            <a:endParaRPr/>
          </a:p>
        </p:txBody>
      </p:sp>
      <p:sp>
        <p:nvSpPr>
          <p:cNvPr id="342" name="Google Shape;342;p39"/>
          <p:cNvSpPr txBox="1"/>
          <p:nvPr/>
        </p:nvSpPr>
        <p:spPr>
          <a:xfrm>
            <a:off x="8075054" y="6053069"/>
            <a:ext cx="1247104" cy="46166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C" sz="2400" b="1">
                <a:solidFill>
                  <a:schemeClr val="dk1"/>
                </a:solidFill>
                <a:latin typeface="Calibri"/>
                <a:ea typeface="Calibri"/>
                <a:cs typeface="Calibri"/>
                <a:sym typeface="Calibri"/>
              </a:rPr>
              <a:t>TOTAL </a:t>
            </a:r>
            <a:endParaRPr/>
          </a:p>
        </p:txBody>
      </p:sp>
      <p:graphicFrame>
        <p:nvGraphicFramePr>
          <p:cNvPr id="343" name="Google Shape;343;p39"/>
          <p:cNvGraphicFramePr/>
          <p:nvPr/>
        </p:nvGraphicFramePr>
        <p:xfrm>
          <a:off x="1166071" y="2097423"/>
          <a:ext cx="9303400" cy="3199525"/>
        </p:xfrm>
        <a:graphic>
          <a:graphicData uri="http://schemas.openxmlformats.org/drawingml/2006/table">
            <a:tbl>
              <a:tblPr>
                <a:noFill/>
                <a:tableStyleId>{8011049E-8730-4CEF-9480-12A416F5462E}</a:tableStyleId>
              </a:tblPr>
              <a:tblGrid>
                <a:gridCol w="7739800"/>
                <a:gridCol w="1563600"/>
              </a:tblGrid>
              <a:tr h="571500">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Entrega de materiales para manualidad según convenio Patronato Provincial "AÑOS DORADOS" atención a 31 adultos mayores de la Parroquia Fátima.</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spcBef>
                          <a:spcPts val="0"/>
                        </a:spcBef>
                        <a:spcAft>
                          <a:spcPts val="0"/>
                        </a:spcAft>
                        <a:buNone/>
                      </a:pPr>
                      <a:r>
                        <a:rPr lang="es-EC" sz="1400" u="none" strike="noStrike" cap="none">
                          <a:latin typeface="Arial"/>
                          <a:ea typeface="Arial"/>
                          <a:cs typeface="Arial"/>
                          <a:sym typeface="Arial"/>
                        </a:rPr>
                        <a:t>       1,000.01 </a:t>
                      </a:r>
                      <a:endParaRPr sz="1400" b="0" i="0" u="none" strike="noStrike" cap="none">
                        <a:solidFill>
                          <a:srgbClr val="000000"/>
                        </a:solidFill>
                        <a:latin typeface="Arial"/>
                        <a:ea typeface="Arial"/>
                        <a:cs typeface="Arial"/>
                        <a:sym typeface="Arial"/>
                      </a:endParaRPr>
                    </a:p>
                  </a:txBody>
                  <a:tcPr marL="9525" marR="9525" marT="9525" marB="0" anchor="b"/>
                </a:tc>
              </a:tr>
              <a:tr h="443400">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Entrega de refrigerios 2 veces a la semana según convenio Patronato Provincial "AÑOS DORADOS" atención a 31 adultos mayores de la Parroquia Fátima.</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spcBef>
                          <a:spcPts val="0"/>
                        </a:spcBef>
                        <a:spcAft>
                          <a:spcPts val="0"/>
                        </a:spcAft>
                        <a:buNone/>
                      </a:pPr>
                      <a:r>
                        <a:rPr lang="es-EC" sz="1400" u="none" strike="noStrike" cap="none">
                          <a:latin typeface="Arial"/>
                          <a:ea typeface="Arial"/>
                          <a:cs typeface="Arial"/>
                          <a:sym typeface="Arial"/>
                        </a:rPr>
                        <a:t>       2,799.28 </a:t>
                      </a:r>
                      <a:endParaRPr sz="1400" b="0" i="0" u="none" strike="noStrike" cap="none">
                        <a:solidFill>
                          <a:srgbClr val="000000"/>
                        </a:solidFill>
                        <a:latin typeface="Arial"/>
                        <a:ea typeface="Arial"/>
                        <a:cs typeface="Arial"/>
                        <a:sym typeface="Arial"/>
                      </a:endParaRPr>
                    </a:p>
                  </a:txBody>
                  <a:tcPr marL="9525" marR="9525" marT="9525" marB="0" anchor="b"/>
                </a:tc>
              </a:tr>
              <a:tr h="381000">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Entrega de refrigerios para niños y niñas de la Parroquia según convenio MIESS.</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spcBef>
                          <a:spcPts val="0"/>
                        </a:spcBef>
                        <a:spcAft>
                          <a:spcPts val="0"/>
                        </a:spcAft>
                        <a:buNone/>
                      </a:pPr>
                      <a:r>
                        <a:rPr lang="es-EC" sz="1400" u="none" strike="noStrike" cap="none">
                          <a:latin typeface="Arial"/>
                          <a:ea typeface="Arial"/>
                          <a:cs typeface="Arial"/>
                          <a:sym typeface="Arial"/>
                        </a:rPr>
                        <a:t>          </a:t>
                      </a:r>
                      <a:r>
                        <a:rPr lang="es-EC" sz="1400" u="none" strike="noStrike" cap="none">
                          <a:solidFill>
                            <a:srgbClr val="FF0000"/>
                          </a:solidFill>
                          <a:latin typeface="Arial"/>
                          <a:ea typeface="Arial"/>
                          <a:cs typeface="Arial"/>
                          <a:sym typeface="Arial"/>
                        </a:rPr>
                        <a:t> </a:t>
                      </a:r>
                      <a:r>
                        <a:rPr lang="es-EC" sz="1400" u="none" strike="noStrike" cap="none">
                          <a:solidFill>
                            <a:schemeClr val="dk1"/>
                          </a:solidFill>
                          <a:latin typeface="Arial"/>
                          <a:ea typeface="Arial"/>
                          <a:cs typeface="Arial"/>
                          <a:sym typeface="Arial"/>
                        </a:rPr>
                        <a:t>1,000.00</a:t>
                      </a:r>
                      <a:endParaRPr sz="1400" b="0" i="0" u="none" strike="noStrike" cap="none">
                        <a:solidFill>
                          <a:schemeClr val="dk1"/>
                        </a:solidFill>
                        <a:latin typeface="Arial"/>
                        <a:ea typeface="Arial"/>
                        <a:cs typeface="Arial"/>
                        <a:sym typeface="Arial"/>
                      </a:endParaRPr>
                    </a:p>
                  </a:txBody>
                  <a:tcPr marL="9525" marR="9525" marT="9525" marB="0" anchor="b"/>
                </a:tc>
              </a:tr>
              <a:tr h="381000">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Proyecto de fortalecimiento de las destrezas y habilidades de niños (as) de la Unidad Educativa Pio Jaramillo Alvarado.</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spcBef>
                          <a:spcPts val="0"/>
                        </a:spcBef>
                        <a:spcAft>
                          <a:spcPts val="0"/>
                        </a:spcAft>
                        <a:buNone/>
                      </a:pPr>
                      <a:r>
                        <a:rPr lang="es-EC" sz="1400" u="none" strike="noStrike" cap="none">
                          <a:latin typeface="Arial"/>
                          <a:ea typeface="Arial"/>
                          <a:cs typeface="Arial"/>
                          <a:sym typeface="Arial"/>
                        </a:rPr>
                        <a:t>       1,092.61 </a:t>
                      </a:r>
                      <a:endParaRPr sz="1400" b="0" i="0" u="none" strike="noStrike" cap="none">
                        <a:solidFill>
                          <a:srgbClr val="000000"/>
                        </a:solidFill>
                        <a:latin typeface="Arial"/>
                        <a:ea typeface="Arial"/>
                        <a:cs typeface="Arial"/>
                        <a:sym typeface="Arial"/>
                      </a:endParaRPr>
                    </a:p>
                  </a:txBody>
                  <a:tcPr marL="9525" marR="9525" marT="9525" marB="0" anchor="b"/>
                </a:tc>
              </a:tr>
              <a:tr h="571500">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Entrega de raciones alimenticias trimestralmente a grupos vulnerables (adultos mayores y personas con discapacidad) de la Parroquia Fátima.</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spcBef>
                          <a:spcPts val="0"/>
                        </a:spcBef>
                        <a:spcAft>
                          <a:spcPts val="0"/>
                        </a:spcAft>
                        <a:buNone/>
                      </a:pPr>
                      <a:r>
                        <a:rPr lang="es-EC" sz="1400" u="none" strike="noStrike" cap="none">
                          <a:latin typeface="Arial"/>
                          <a:ea typeface="Arial"/>
                          <a:cs typeface="Arial"/>
                          <a:sym typeface="Arial"/>
                        </a:rPr>
                        <a:t>     11,452.98 </a:t>
                      </a:r>
                      <a:endParaRPr sz="1400" b="0" i="0" u="none" strike="noStrike" cap="none">
                        <a:solidFill>
                          <a:srgbClr val="000000"/>
                        </a:solidFill>
                        <a:latin typeface="Arial"/>
                        <a:ea typeface="Arial"/>
                        <a:cs typeface="Arial"/>
                        <a:sym typeface="Arial"/>
                      </a:endParaRPr>
                    </a:p>
                  </a:txBody>
                  <a:tcPr marL="9525" marR="9525" marT="9525" marB="0" anchor="b"/>
                </a:tc>
              </a:tr>
              <a:tr h="470125">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Convenio de cooperación interinstitucional GAD Parroquial Fátima y Patronato Provincial de Pastaza con el objeto de movilizar a mujeres en estado de gestación al CITET y personas con discapacidad .</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400" u="none" strike="noStrike" cap="none">
                          <a:latin typeface="Arial"/>
                          <a:ea typeface="Arial"/>
                          <a:cs typeface="Arial"/>
                          <a:sym typeface="Arial"/>
                        </a:rPr>
                        <a:t>           821.20 </a:t>
                      </a:r>
                      <a:endParaRPr sz="1400" b="0" i="0" u="none" strike="noStrike" cap="none">
                        <a:solidFill>
                          <a:srgbClr val="000000"/>
                        </a:solidFill>
                        <a:latin typeface="Arial"/>
                        <a:ea typeface="Arial"/>
                        <a:cs typeface="Arial"/>
                        <a:sym typeface="Arial"/>
                      </a:endParaRPr>
                    </a:p>
                  </a:txBody>
                  <a:tcPr marL="9525" marR="9525" marT="9525" marB="0" anchor="b"/>
                </a:tc>
              </a:tr>
              <a:tr h="381000">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Convenio Esperanza Eterna acompañamiento personas con discapacidad de la Parroquia Fátima.</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400" u="none" strike="noStrike" cap="none">
                          <a:latin typeface="Arial"/>
                          <a:ea typeface="Arial"/>
                          <a:cs typeface="Arial"/>
                          <a:sym typeface="Arial"/>
                        </a:rPr>
                        <a:t>       1,000.00 </a:t>
                      </a:r>
                      <a:endParaRPr sz="1400" b="0" i="0" u="none" strike="noStrike" cap="none">
                        <a:solidFill>
                          <a:srgbClr val="000000"/>
                        </a:solidFill>
                        <a:latin typeface="Arial"/>
                        <a:ea typeface="Arial"/>
                        <a:cs typeface="Arial"/>
                        <a:sym typeface="Arial"/>
                      </a:endParaRPr>
                    </a:p>
                  </a:txBody>
                  <a:tcPr marL="9525" marR="9525" marT="9525" marB="0" anchor="b"/>
                </a:tc>
              </a:tr>
            </a:tbl>
          </a:graphicData>
        </a:graphic>
      </p:graphicFrame>
      <p:sp>
        <p:nvSpPr>
          <p:cNvPr id="344" name="Google Shape;344;p39"/>
          <p:cNvSpPr/>
          <p:nvPr/>
        </p:nvSpPr>
        <p:spPr>
          <a:xfrm>
            <a:off x="788565" y="6484689"/>
            <a:ext cx="931178" cy="260059"/>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8"/>
        <p:cNvGrpSpPr/>
        <p:nvPr/>
      </p:nvGrpSpPr>
      <p:grpSpPr>
        <a:xfrm>
          <a:off x="0" y="0"/>
          <a:ext cx="0" cy="0"/>
          <a:chOff x="0" y="0"/>
          <a:chExt cx="0" cy="0"/>
        </a:xfrm>
      </p:grpSpPr>
      <p:sp>
        <p:nvSpPr>
          <p:cNvPr id="349" name="Google Shape;349;p40"/>
          <p:cNvSpPr/>
          <p:nvPr/>
        </p:nvSpPr>
        <p:spPr>
          <a:xfrm>
            <a:off x="788565" y="6484689"/>
            <a:ext cx="931178" cy="260059"/>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
        <p:nvSpPr>
          <p:cNvPr id="350" name="Google Shape;350;p40"/>
          <p:cNvSpPr txBox="1"/>
          <p:nvPr/>
        </p:nvSpPr>
        <p:spPr>
          <a:xfrm>
            <a:off x="1687131" y="1807495"/>
            <a:ext cx="9040969" cy="822261"/>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60F18"/>
              </a:buClr>
              <a:buSzPts val="4000"/>
              <a:buFont typeface="Stardos Stencil"/>
              <a:buNone/>
            </a:pPr>
            <a:r>
              <a:rPr lang="es-EC" sz="4000" b="1">
                <a:solidFill>
                  <a:srgbClr val="060F18"/>
                </a:solidFill>
                <a:latin typeface="Stardos Stencil"/>
                <a:ea typeface="Stardos Stencil"/>
                <a:cs typeface="Stardos Stencil"/>
                <a:sym typeface="Stardos Stencil"/>
              </a:rPr>
              <a:t>Total sistema socio cultural</a:t>
            </a:r>
            <a:endParaRPr sz="4800" b="1">
              <a:solidFill>
                <a:srgbClr val="060F18"/>
              </a:solidFill>
              <a:latin typeface="Stardos Stencil"/>
              <a:ea typeface="Stardos Stencil"/>
              <a:cs typeface="Stardos Stencil"/>
              <a:sym typeface="Stardos Stencil"/>
            </a:endParaRPr>
          </a:p>
        </p:txBody>
      </p:sp>
      <p:sp>
        <p:nvSpPr>
          <p:cNvPr id="351" name="Google Shape;351;p40"/>
          <p:cNvSpPr txBox="1"/>
          <p:nvPr/>
        </p:nvSpPr>
        <p:spPr>
          <a:xfrm>
            <a:off x="3889421" y="3103808"/>
            <a:ext cx="535761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3600" b="1">
                <a:solidFill>
                  <a:schemeClr val="dk1"/>
                </a:solidFill>
                <a:latin typeface="Calibri"/>
                <a:ea typeface="Calibri"/>
                <a:cs typeface="Calibri"/>
                <a:sym typeface="Calibri"/>
              </a:rPr>
              <a:t>INVERSIÓN   = 65,489.92 </a:t>
            </a:r>
            <a:endParaRPr/>
          </a:p>
          <a:p>
            <a:pPr marL="0" marR="0" lvl="0" indent="0" algn="l" rtl="0">
              <a:spcBef>
                <a:spcPts val="0"/>
              </a:spcBef>
              <a:spcAft>
                <a:spcPts val="0"/>
              </a:spcAft>
              <a:buNone/>
            </a:pPr>
            <a:endParaRPr sz="3600" b="1">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5"/>
        <p:cNvGrpSpPr/>
        <p:nvPr/>
      </p:nvGrpSpPr>
      <p:grpSpPr>
        <a:xfrm>
          <a:off x="0" y="0"/>
          <a:ext cx="0" cy="0"/>
          <a:chOff x="0" y="0"/>
          <a:chExt cx="0" cy="0"/>
        </a:xfrm>
      </p:grpSpPr>
      <p:sp>
        <p:nvSpPr>
          <p:cNvPr id="356" name="Google Shape;356;p41"/>
          <p:cNvSpPr/>
          <p:nvPr/>
        </p:nvSpPr>
        <p:spPr>
          <a:xfrm>
            <a:off x="788565" y="6484689"/>
            <a:ext cx="931178" cy="260059"/>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
        <p:cNvGrpSpPr/>
        <p:nvPr/>
      </p:nvGrpSpPr>
      <p:grpSpPr>
        <a:xfrm>
          <a:off x="0" y="0"/>
          <a:ext cx="0" cy="0"/>
          <a:chOff x="0" y="0"/>
          <a:chExt cx="0" cy="0"/>
        </a:xfrm>
      </p:grpSpPr>
      <p:sp>
        <p:nvSpPr>
          <p:cNvPr id="105" name="Google Shape;105;p15"/>
          <p:cNvSpPr/>
          <p:nvPr/>
        </p:nvSpPr>
        <p:spPr>
          <a:xfrm>
            <a:off x="0" y="0"/>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6" name="Google Shape;106;p15"/>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107" name="Google Shape;107;p15"/>
          <p:cNvSpPr/>
          <p:nvPr/>
        </p:nvSpPr>
        <p:spPr>
          <a:xfrm>
            <a:off x="4467733" y="1978181"/>
            <a:ext cx="7200525" cy="3662541"/>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EC" sz="2400" b="0" i="0" u="none" strike="noStrike" cap="none">
                <a:solidFill>
                  <a:schemeClr val="dk1"/>
                </a:solidFill>
                <a:latin typeface="Quattrocento Sans"/>
                <a:ea typeface="Quattrocento Sans"/>
                <a:cs typeface="Quattrocento Sans"/>
                <a:sym typeface="Quattrocento Sans"/>
              </a:rPr>
              <a:t>Con Profunda convicción que estamos trabajando a favor de nuestra Parroquia presentamos la rendición de cuentas del año fiscal 2018 que contiene el trabajo desplegado a lo largo de estos 12 meses de actividades, con el propósito de satisfacer las demandas de atención justa a los diferentes sectores de Fátima  </a:t>
            </a:r>
            <a:endParaRPr/>
          </a:p>
          <a:p>
            <a:pPr marL="0" marR="0" lvl="0" indent="0" algn="just" rtl="0">
              <a:spcBef>
                <a:spcPts val="0"/>
              </a:spcBef>
              <a:spcAft>
                <a:spcPts val="0"/>
              </a:spcAft>
              <a:buNone/>
            </a:pPr>
            <a:endParaRPr sz="2000" b="0" i="0" u="none" strike="noStrike" cap="none">
              <a:solidFill>
                <a:schemeClr val="dk1"/>
              </a:solidFill>
              <a:latin typeface="Quattrocento Sans"/>
              <a:ea typeface="Quattrocento Sans"/>
              <a:cs typeface="Quattrocento Sans"/>
              <a:sym typeface="Quattrocento Sans"/>
            </a:endParaRPr>
          </a:p>
          <a:p>
            <a:pPr marL="0" marR="0" lvl="0" indent="0" algn="just" rtl="0">
              <a:spcBef>
                <a:spcPts val="0"/>
              </a:spcBef>
              <a:spcAft>
                <a:spcPts val="0"/>
              </a:spcAft>
              <a:buNone/>
            </a:pPr>
            <a:endParaRPr sz="2000" b="0" i="0" u="none" strike="noStrike" cap="none">
              <a:solidFill>
                <a:schemeClr val="dk1"/>
              </a:solidFill>
              <a:latin typeface="Quattrocento Sans"/>
              <a:ea typeface="Quattrocento Sans"/>
              <a:cs typeface="Quattrocento Sans"/>
              <a:sym typeface="Quattrocento Sans"/>
            </a:endParaRPr>
          </a:p>
        </p:txBody>
      </p:sp>
      <p:sp>
        <p:nvSpPr>
          <p:cNvPr id="108" name="Google Shape;108;p15"/>
          <p:cNvSpPr txBox="1"/>
          <p:nvPr/>
        </p:nvSpPr>
        <p:spPr>
          <a:xfrm>
            <a:off x="8568784" y="6107186"/>
            <a:ext cx="362321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1800" b="0" i="1" u="none" strike="noStrike" cap="none">
                <a:solidFill>
                  <a:schemeClr val="dk1"/>
                </a:solidFill>
                <a:latin typeface="Arial"/>
                <a:ea typeface="Arial"/>
                <a:cs typeface="Arial"/>
                <a:sym typeface="Arial"/>
              </a:rPr>
              <a:t>CONOCE TUS DERECHOS!</a:t>
            </a:r>
            <a:endParaRPr/>
          </a:p>
        </p:txBody>
      </p:sp>
      <p:pic>
        <p:nvPicPr>
          <p:cNvPr id="109" name="Google Shape;109;p15"/>
          <p:cNvPicPr preferRelativeResize="0"/>
          <p:nvPr/>
        </p:nvPicPr>
        <p:blipFill rotWithShape="1">
          <a:blip r:embed="rId5">
            <a:alphaModFix/>
          </a:blip>
          <a:srcRect/>
          <a:stretch/>
        </p:blipFill>
        <p:spPr>
          <a:xfrm>
            <a:off x="363465" y="2112405"/>
            <a:ext cx="3893544" cy="2766165"/>
          </a:xfrm>
          <a:prstGeom prst="rect">
            <a:avLst/>
          </a:prstGeom>
          <a:noFill/>
          <a:ln>
            <a:noFill/>
          </a:ln>
        </p:spPr>
      </p:pic>
      <p:sp>
        <p:nvSpPr>
          <p:cNvPr id="110" name="Google Shape;110;p15"/>
          <p:cNvSpPr/>
          <p:nvPr/>
        </p:nvSpPr>
        <p:spPr>
          <a:xfrm>
            <a:off x="788565" y="6451133"/>
            <a:ext cx="931178" cy="26005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0"/>
        <p:cNvGrpSpPr/>
        <p:nvPr/>
      </p:nvGrpSpPr>
      <p:grpSpPr>
        <a:xfrm>
          <a:off x="0" y="0"/>
          <a:ext cx="0" cy="0"/>
          <a:chOff x="0" y="0"/>
          <a:chExt cx="0" cy="0"/>
        </a:xfrm>
      </p:grpSpPr>
      <p:sp>
        <p:nvSpPr>
          <p:cNvPr id="361" name="Google Shape;361;p42"/>
          <p:cNvSpPr/>
          <p:nvPr/>
        </p:nvSpPr>
        <p:spPr>
          <a:xfrm>
            <a:off x="788565" y="6484689"/>
            <a:ext cx="931178" cy="260059"/>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graphicFrame>
        <p:nvGraphicFramePr>
          <p:cNvPr id="362" name="Google Shape;362;p42"/>
          <p:cNvGraphicFramePr/>
          <p:nvPr/>
        </p:nvGraphicFramePr>
        <p:xfrm>
          <a:off x="1258349" y="1518407"/>
          <a:ext cx="9177550" cy="3162650"/>
        </p:xfrm>
        <a:graphic>
          <a:graphicData uri="http://schemas.openxmlformats.org/drawingml/2006/table">
            <a:tbl>
              <a:tblPr>
                <a:noFill/>
                <a:tableStyleId>{91B8C10B-6231-4E18-A71E-6830936096EF}</a:tableStyleId>
              </a:tblPr>
              <a:tblGrid>
                <a:gridCol w="8219800"/>
                <a:gridCol w="957750"/>
              </a:tblGrid>
              <a:tr h="245525">
                <a:tc gridSpan="2">
                  <a:txBody>
                    <a:bodyPr/>
                    <a:lstStyle/>
                    <a:p>
                      <a:pPr marL="0" marR="0" lvl="0" indent="0" algn="ctr" rtl="0">
                        <a:spcBef>
                          <a:spcPts val="0"/>
                        </a:spcBef>
                        <a:spcAft>
                          <a:spcPts val="0"/>
                        </a:spcAft>
                        <a:buNone/>
                      </a:pPr>
                      <a:r>
                        <a:rPr lang="es-EC" sz="1800" b="1" u="none" strike="noStrike" cap="none">
                          <a:latin typeface="Arial"/>
                          <a:ea typeface="Arial"/>
                          <a:cs typeface="Arial"/>
                          <a:sym typeface="Arial"/>
                        </a:rPr>
                        <a:t>ECONÓMICO - PRODUCTIVO</a:t>
                      </a:r>
                      <a:endParaRPr sz="1800" b="1" i="0" u="none" strike="noStrike" cap="none">
                        <a:solidFill>
                          <a:srgbClr val="000000"/>
                        </a:solidFill>
                        <a:latin typeface="Arial"/>
                        <a:ea typeface="Arial"/>
                        <a:cs typeface="Arial"/>
                        <a:sym typeface="Arial"/>
                      </a:endParaRPr>
                    </a:p>
                  </a:txBody>
                  <a:tcPr marL="9525" marR="9525" marT="9525" marB="0" anchor="b"/>
                </a:tc>
                <a:tc hMerge="1">
                  <a:txBody>
                    <a:bodyPr/>
                    <a:lstStyle/>
                    <a:p>
                      <a:endParaRPr lang="es-EC"/>
                    </a:p>
                  </a:txBody>
                  <a:tcPr/>
                </a:tc>
              </a:tr>
              <a:tr h="245525">
                <a:tc>
                  <a:txBody>
                    <a:bodyPr/>
                    <a:lstStyle/>
                    <a:p>
                      <a:pPr marL="0" marR="0" lvl="0" indent="0" algn="ctr" rtl="0">
                        <a:spcBef>
                          <a:spcPts val="0"/>
                        </a:spcBef>
                        <a:spcAft>
                          <a:spcPts val="0"/>
                        </a:spcAft>
                        <a:buNone/>
                      </a:pPr>
                      <a:r>
                        <a:rPr lang="es-EC" sz="1200" b="1" u="none" strike="noStrike" cap="none">
                          <a:latin typeface="Arial"/>
                          <a:ea typeface="Arial"/>
                          <a:cs typeface="Arial"/>
                          <a:sym typeface="Arial"/>
                        </a:rPr>
                        <a:t>DETALLE</a:t>
                      </a:r>
                      <a:endParaRPr sz="12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s-EC" sz="1200" b="1" u="none" strike="noStrike" cap="none">
                          <a:latin typeface="Arial"/>
                          <a:ea typeface="Arial"/>
                          <a:cs typeface="Arial"/>
                          <a:sym typeface="Arial"/>
                        </a:rPr>
                        <a:t>RUBRO</a:t>
                      </a:r>
                      <a:endParaRPr sz="1200" b="1" i="0" u="none" strike="noStrike" cap="none">
                        <a:solidFill>
                          <a:srgbClr val="000000"/>
                        </a:solidFill>
                        <a:latin typeface="Arial"/>
                        <a:ea typeface="Arial"/>
                        <a:cs typeface="Arial"/>
                        <a:sym typeface="Arial"/>
                      </a:endParaRPr>
                    </a:p>
                  </a:txBody>
                  <a:tcPr marL="9525" marR="9525" marT="9525" marB="0" anchor="b"/>
                </a:tc>
              </a:tr>
              <a:tr h="245525">
                <a:tc>
                  <a:txBody>
                    <a:bodyPr/>
                    <a:lstStyle/>
                    <a:p>
                      <a:pPr marL="0" marR="0" lvl="0" indent="0" algn="l" rtl="0">
                        <a:spcBef>
                          <a:spcPts val="0"/>
                        </a:spcBef>
                        <a:spcAft>
                          <a:spcPts val="0"/>
                        </a:spcAft>
                        <a:buNone/>
                      </a:pPr>
                      <a:endParaRPr sz="1200" u="none" strike="noStrike" cap="none">
                        <a:latin typeface="Arial"/>
                        <a:ea typeface="Arial"/>
                        <a:cs typeface="Arial"/>
                        <a:sym typeface="Arial"/>
                      </a:endParaRPr>
                    </a:p>
                    <a:p>
                      <a:pPr marL="0" marR="0" lvl="0" indent="0" algn="l" rtl="0">
                        <a:spcBef>
                          <a:spcPts val="0"/>
                        </a:spcBef>
                        <a:spcAft>
                          <a:spcPts val="0"/>
                        </a:spcAft>
                        <a:buNone/>
                      </a:pPr>
                      <a:r>
                        <a:rPr lang="es-EC" sz="1200" u="none" strike="noStrike" cap="none">
                          <a:latin typeface="Arial"/>
                          <a:ea typeface="Arial"/>
                          <a:cs typeface="Arial"/>
                          <a:sym typeface="Arial"/>
                        </a:rPr>
                        <a:t>Liquidación Contrato de Estudio Plan Turístico Parroquial.</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13,872.00 </a:t>
                      </a:r>
                      <a:endParaRPr sz="1200" b="0" i="0" u="none" strike="noStrike" cap="none">
                        <a:solidFill>
                          <a:srgbClr val="000000"/>
                        </a:solidFill>
                        <a:latin typeface="Arial"/>
                        <a:ea typeface="Arial"/>
                        <a:cs typeface="Arial"/>
                        <a:sym typeface="Arial"/>
                      </a:endParaRPr>
                    </a:p>
                  </a:txBody>
                  <a:tcPr marL="9525" marR="9525" marT="9525" marB="0" anchor="b"/>
                </a:tc>
              </a:tr>
              <a:tr h="370475">
                <a:tc>
                  <a:txBody>
                    <a:bodyPr/>
                    <a:lstStyle/>
                    <a:p>
                      <a:pPr marL="0" marR="0" lvl="0" indent="0" algn="l" rtl="0">
                        <a:spcBef>
                          <a:spcPts val="0"/>
                        </a:spcBef>
                        <a:spcAft>
                          <a:spcPts val="0"/>
                        </a:spcAft>
                        <a:buNone/>
                      </a:pPr>
                      <a:endParaRPr sz="1200" u="none" strike="noStrike" cap="none">
                        <a:latin typeface="Arial"/>
                        <a:ea typeface="Arial"/>
                        <a:cs typeface="Arial"/>
                        <a:sym typeface="Arial"/>
                      </a:endParaRPr>
                    </a:p>
                    <a:p>
                      <a:pPr marL="0" marR="0" lvl="0" indent="0" algn="l" rtl="0">
                        <a:spcBef>
                          <a:spcPts val="0"/>
                        </a:spcBef>
                        <a:spcAft>
                          <a:spcPts val="0"/>
                        </a:spcAft>
                        <a:buNone/>
                      </a:pPr>
                      <a:r>
                        <a:rPr lang="es-EC" sz="1200" u="none" strike="noStrike" cap="none">
                          <a:latin typeface="Arial"/>
                          <a:ea typeface="Arial"/>
                          <a:cs typeface="Arial"/>
                          <a:sym typeface="Arial"/>
                        </a:rPr>
                        <a:t>Liquidación Contrato de Estudio y Diseño de dique de Fátima de la Parroquia Fátima.</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34,848.00 </a:t>
                      </a:r>
                      <a:endParaRPr sz="1200" b="0" i="0" u="none" strike="noStrike" cap="none">
                        <a:solidFill>
                          <a:srgbClr val="000000"/>
                        </a:solidFill>
                        <a:latin typeface="Arial"/>
                        <a:ea typeface="Arial"/>
                        <a:cs typeface="Arial"/>
                        <a:sym typeface="Arial"/>
                      </a:endParaRPr>
                    </a:p>
                  </a:txBody>
                  <a:tcPr marL="9525" marR="9525" marT="9525" marB="0" anchor="b"/>
                </a:tc>
              </a:tr>
              <a:tr h="389475">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Liquidación Contrato de Fiscalización del Estudio Plan Turístico Parroquial.</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2,570.40 </a:t>
                      </a:r>
                      <a:endParaRPr sz="1200" b="0" i="0" u="none" strike="noStrike" cap="none">
                        <a:solidFill>
                          <a:srgbClr val="000000"/>
                        </a:solidFill>
                        <a:latin typeface="Arial"/>
                        <a:ea typeface="Arial"/>
                        <a:cs typeface="Arial"/>
                        <a:sym typeface="Arial"/>
                      </a:endParaRPr>
                    </a:p>
                  </a:txBody>
                  <a:tcPr marL="9525" marR="9525" marT="9525" marB="0" anchor="b"/>
                </a:tc>
              </a:tr>
              <a:tr h="335550">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Productos Agrícolas para mantenimiento de la Granja Experimental Demostrativa la Libertad</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846.40 </a:t>
                      </a:r>
                      <a:endParaRPr sz="1200" b="0" i="0" u="none" strike="noStrike" cap="none">
                        <a:solidFill>
                          <a:srgbClr val="000000"/>
                        </a:solidFill>
                        <a:latin typeface="Arial"/>
                        <a:ea typeface="Arial"/>
                        <a:cs typeface="Arial"/>
                        <a:sym typeface="Arial"/>
                      </a:endParaRPr>
                    </a:p>
                  </a:txBody>
                  <a:tcPr marL="9525" marR="9525" marT="9525" marB="0" anchor="b"/>
                </a:tc>
              </a:tr>
              <a:tr h="245525">
                <a:tc>
                  <a:txBody>
                    <a:bodyPr/>
                    <a:lstStyle/>
                    <a:p>
                      <a:pPr marL="0" marR="0" lvl="0" indent="0" algn="l" rtl="0">
                        <a:spcBef>
                          <a:spcPts val="0"/>
                        </a:spcBef>
                        <a:spcAft>
                          <a:spcPts val="0"/>
                        </a:spcAft>
                        <a:buNone/>
                      </a:pPr>
                      <a:endParaRPr sz="1200" u="none" strike="noStrike" cap="none">
                        <a:latin typeface="Arial"/>
                        <a:ea typeface="Arial"/>
                        <a:cs typeface="Arial"/>
                        <a:sym typeface="Arial"/>
                      </a:endParaRPr>
                    </a:p>
                    <a:p>
                      <a:pPr marL="0" marR="0" lvl="0" indent="0" algn="l" rtl="0">
                        <a:spcBef>
                          <a:spcPts val="0"/>
                        </a:spcBef>
                        <a:spcAft>
                          <a:spcPts val="0"/>
                        </a:spcAft>
                        <a:buNone/>
                      </a:pPr>
                      <a:r>
                        <a:rPr lang="es-EC" sz="1200" u="none" strike="noStrike" cap="none">
                          <a:latin typeface="Arial"/>
                          <a:ea typeface="Arial"/>
                          <a:cs typeface="Arial"/>
                          <a:sym typeface="Arial"/>
                        </a:rPr>
                        <a:t>Entrega de pajuelas ganaderos de la Parroquia Fátima.</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2,675.33 </a:t>
                      </a:r>
                      <a:endParaRPr sz="1200" b="0" i="0" u="none" strike="noStrike" cap="none">
                        <a:solidFill>
                          <a:srgbClr val="000000"/>
                        </a:solidFill>
                        <a:latin typeface="Arial"/>
                        <a:ea typeface="Arial"/>
                        <a:cs typeface="Arial"/>
                        <a:sym typeface="Arial"/>
                      </a:endParaRPr>
                    </a:p>
                  </a:txBody>
                  <a:tcPr marL="9525" marR="9525" marT="9525" marB="0" anchor="b"/>
                </a:tc>
              </a:tr>
              <a:tr h="329400">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Adquisición de glifosato para fumigación de maleza en las Comunidades de la Parroquia Fátima.</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899.76 </a:t>
                      </a:r>
                      <a:endParaRPr sz="1200" b="0" i="0" u="none" strike="noStrike" cap="none">
                        <a:solidFill>
                          <a:srgbClr val="000000"/>
                        </a:solidFill>
                        <a:latin typeface="Arial"/>
                        <a:ea typeface="Arial"/>
                        <a:cs typeface="Arial"/>
                        <a:sym typeface="Arial"/>
                      </a:endParaRPr>
                    </a:p>
                  </a:txBody>
                  <a:tcPr marL="9525" marR="9525" marT="9525" marB="0" anchor="b"/>
                </a:tc>
              </a:tr>
              <a:tr h="453000">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Entrega de abono orgánico productores Comunidad La Florida y Fortalecimiento de los viveros forestales del GAD Parroquial.</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2,125.00 </a:t>
                      </a:r>
                      <a:endParaRPr sz="1200" b="0" i="0" u="none" strike="noStrike" cap="none">
                        <a:solidFill>
                          <a:srgbClr val="000000"/>
                        </a:solidFill>
                        <a:latin typeface="Arial"/>
                        <a:ea typeface="Arial"/>
                        <a:cs typeface="Arial"/>
                        <a:sym typeface="Arial"/>
                      </a:endParaRPr>
                    </a:p>
                  </a:txBody>
                  <a:tcPr marL="9525" marR="9525" marT="9525" marB="0" anchor="b"/>
                </a:tc>
              </a:tr>
            </a:tbl>
          </a:graphicData>
        </a:graphic>
      </p:graphicFrame>
      <p:sp>
        <p:nvSpPr>
          <p:cNvPr id="363" name="Google Shape;363;p42"/>
          <p:cNvSpPr txBox="1"/>
          <p:nvPr/>
        </p:nvSpPr>
        <p:spPr>
          <a:xfrm>
            <a:off x="8126572" y="5989733"/>
            <a:ext cx="114621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1800" b="1">
                <a:solidFill>
                  <a:schemeClr val="dk1"/>
                </a:solidFill>
                <a:latin typeface="Calibri"/>
                <a:ea typeface="Calibri"/>
                <a:cs typeface="Calibri"/>
                <a:sym typeface="Calibri"/>
              </a:rPr>
              <a:t>TOTAL  = </a:t>
            </a:r>
            <a:endParaRPr/>
          </a:p>
        </p:txBody>
      </p:sp>
      <p:sp>
        <p:nvSpPr>
          <p:cNvPr id="364" name="Google Shape;364;p42"/>
          <p:cNvSpPr txBox="1"/>
          <p:nvPr/>
        </p:nvSpPr>
        <p:spPr>
          <a:xfrm>
            <a:off x="9440213" y="5989733"/>
            <a:ext cx="2112137"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2400" b="1" dirty="0">
                <a:solidFill>
                  <a:schemeClr val="dk1"/>
                </a:solidFill>
                <a:latin typeface="Calibri"/>
                <a:ea typeface="Calibri"/>
                <a:cs typeface="Calibri"/>
                <a:sym typeface="Calibri"/>
              </a:rPr>
              <a:t>57,836.89</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8"/>
        <p:cNvGrpSpPr/>
        <p:nvPr/>
      </p:nvGrpSpPr>
      <p:grpSpPr>
        <a:xfrm>
          <a:off x="0" y="0"/>
          <a:ext cx="0" cy="0"/>
          <a:chOff x="0" y="0"/>
          <a:chExt cx="0" cy="0"/>
        </a:xfrm>
      </p:grpSpPr>
      <p:sp>
        <p:nvSpPr>
          <p:cNvPr id="369" name="Google Shape;369;p43"/>
          <p:cNvSpPr/>
          <p:nvPr/>
        </p:nvSpPr>
        <p:spPr>
          <a:xfrm>
            <a:off x="788565" y="6467437"/>
            <a:ext cx="931178" cy="260059"/>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dirty="0">
                <a:solidFill>
                  <a:schemeClr val="dk1"/>
                </a:solidFill>
                <a:latin typeface="Calibri"/>
                <a:ea typeface="Calibri"/>
                <a:cs typeface="Calibri"/>
                <a:sym typeface="Calibri"/>
              </a:rPr>
              <a:t>2018</a:t>
            </a:r>
            <a:endParaRPr dirty="0"/>
          </a:p>
        </p:txBody>
      </p:sp>
      <p:sp>
        <p:nvSpPr>
          <p:cNvPr id="370" name="Google Shape;370;p43"/>
          <p:cNvSpPr txBox="1"/>
          <p:nvPr/>
        </p:nvSpPr>
        <p:spPr>
          <a:xfrm>
            <a:off x="1687131" y="1807495"/>
            <a:ext cx="9040969" cy="822261"/>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60F18"/>
              </a:buClr>
              <a:buSzPts val="4000"/>
              <a:buFont typeface="Stardos Stencil"/>
              <a:buNone/>
            </a:pPr>
            <a:r>
              <a:rPr lang="es-EC" sz="4000" b="1" dirty="0" smtClean="0">
                <a:solidFill>
                  <a:srgbClr val="060F18"/>
                </a:solidFill>
                <a:latin typeface="Stardos Stencil"/>
                <a:ea typeface="Stardos Stencil"/>
                <a:cs typeface="Stardos Stencil"/>
                <a:sym typeface="Stardos Stencil"/>
              </a:rPr>
              <a:t>TOTAL SISTEMA ECONÓMICO </a:t>
            </a:r>
            <a:r>
              <a:rPr lang="es-EC" sz="4000" b="1" dirty="0">
                <a:solidFill>
                  <a:srgbClr val="060F18"/>
                </a:solidFill>
                <a:latin typeface="Stardos Stencil"/>
                <a:ea typeface="Stardos Stencil"/>
                <a:cs typeface="Stardos Stencil"/>
                <a:sym typeface="Stardos Stencil"/>
              </a:rPr>
              <a:t>PRODUCTIVO</a:t>
            </a:r>
            <a:endParaRPr sz="4800" b="1" dirty="0">
              <a:solidFill>
                <a:srgbClr val="060F18"/>
              </a:solidFill>
              <a:latin typeface="Stardos Stencil"/>
              <a:ea typeface="Stardos Stencil"/>
              <a:cs typeface="Stardos Stencil"/>
              <a:sym typeface="Stardos Stencil"/>
            </a:endParaRPr>
          </a:p>
        </p:txBody>
      </p:sp>
      <p:sp>
        <p:nvSpPr>
          <p:cNvPr id="371" name="Google Shape;371;p43"/>
          <p:cNvSpPr txBox="1"/>
          <p:nvPr/>
        </p:nvSpPr>
        <p:spPr>
          <a:xfrm>
            <a:off x="3889421" y="3103808"/>
            <a:ext cx="5357610" cy="1200329"/>
          </a:xfrm>
          <a:prstGeom prst="rect">
            <a:avLst/>
          </a:prstGeom>
          <a:noFill/>
          <a:ln>
            <a:noFill/>
          </a:ln>
        </p:spPr>
        <p:txBody>
          <a:bodyPr spcFirstLastPara="1" wrap="square" lIns="91425" tIns="45700" rIns="91425" bIns="45700" anchor="t" anchorCtr="0">
            <a:noAutofit/>
          </a:bodyPr>
          <a:lstStyle/>
          <a:p>
            <a:r>
              <a:rPr lang="es-EC" sz="3600" b="1" dirty="0">
                <a:solidFill>
                  <a:schemeClr val="dk1"/>
                </a:solidFill>
                <a:latin typeface="Calibri"/>
                <a:ea typeface="Calibri"/>
                <a:cs typeface="Calibri"/>
                <a:sym typeface="Calibri"/>
              </a:rPr>
              <a:t>INVERSIÓN   </a:t>
            </a:r>
            <a:r>
              <a:rPr lang="es-EC" sz="3600" b="1" dirty="0">
                <a:solidFill>
                  <a:schemeClr val="tx1"/>
                </a:solidFill>
                <a:latin typeface="Calibri"/>
                <a:ea typeface="Calibri"/>
                <a:cs typeface="Calibri"/>
                <a:sym typeface="Calibri"/>
              </a:rPr>
              <a:t>=</a:t>
            </a:r>
            <a:r>
              <a:rPr lang="es-EC" sz="3600" b="1" dirty="0">
                <a:solidFill>
                  <a:srgbClr val="FF0000"/>
                </a:solidFill>
                <a:latin typeface="Calibri"/>
                <a:ea typeface="Calibri"/>
                <a:cs typeface="Calibri"/>
                <a:sym typeface="Calibri"/>
              </a:rPr>
              <a:t>  </a:t>
            </a:r>
            <a:r>
              <a:rPr lang="es-EC" sz="3600" b="1" dirty="0">
                <a:solidFill>
                  <a:schemeClr val="dk1"/>
                </a:solidFill>
                <a:latin typeface="Calibri"/>
                <a:ea typeface="Calibri"/>
                <a:cs typeface="Calibri"/>
                <a:sym typeface="Calibri"/>
              </a:rPr>
              <a:t>57,836.89</a:t>
            </a:r>
            <a:endParaRPr lang="es-EC" sz="3600" dirty="0"/>
          </a:p>
          <a:p>
            <a:pPr marL="0" marR="0" lvl="0" indent="0" algn="l" rtl="0">
              <a:spcBef>
                <a:spcPts val="0"/>
              </a:spcBef>
              <a:spcAft>
                <a:spcPts val="0"/>
              </a:spcAft>
              <a:buNone/>
            </a:pPr>
            <a:r>
              <a:rPr lang="es-EC" sz="3600" b="1" dirty="0" smtClean="0">
                <a:solidFill>
                  <a:srgbClr val="FF0000"/>
                </a:solidFill>
                <a:latin typeface="Calibri"/>
                <a:ea typeface="Calibri"/>
                <a:cs typeface="Calibri"/>
                <a:sym typeface="Calibri"/>
              </a:rPr>
              <a:t> </a:t>
            </a:r>
            <a:endParaRPr dirty="0">
              <a:solidFill>
                <a:srgbClr val="FF0000"/>
              </a:solidFill>
            </a:endParaRPr>
          </a:p>
          <a:p>
            <a:pPr marL="0" marR="0" lvl="0" indent="0" algn="l" rtl="0">
              <a:spcBef>
                <a:spcPts val="0"/>
              </a:spcBef>
              <a:spcAft>
                <a:spcPts val="0"/>
              </a:spcAft>
              <a:buNone/>
            </a:pPr>
            <a:endParaRPr sz="3600" b="1" dirty="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5"/>
        <p:cNvGrpSpPr/>
        <p:nvPr/>
      </p:nvGrpSpPr>
      <p:grpSpPr>
        <a:xfrm>
          <a:off x="0" y="0"/>
          <a:ext cx="0" cy="0"/>
          <a:chOff x="0" y="0"/>
          <a:chExt cx="0" cy="0"/>
        </a:xfrm>
      </p:grpSpPr>
      <p:grpSp>
        <p:nvGrpSpPr>
          <p:cNvPr id="376" name="Google Shape;376;p44"/>
          <p:cNvGrpSpPr/>
          <p:nvPr/>
        </p:nvGrpSpPr>
        <p:grpSpPr>
          <a:xfrm>
            <a:off x="2384334" y="1500738"/>
            <a:ext cx="7455090" cy="4309308"/>
            <a:chOff x="406086" y="42328"/>
            <a:chExt cx="7455090" cy="4309308"/>
          </a:xfrm>
        </p:grpSpPr>
        <p:sp>
          <p:nvSpPr>
            <p:cNvPr id="377" name="Google Shape;377;p44"/>
            <p:cNvSpPr/>
            <p:nvPr/>
          </p:nvSpPr>
          <p:spPr>
            <a:xfrm>
              <a:off x="3035459" y="1280097"/>
              <a:ext cx="2268486" cy="1766615"/>
            </a:xfrm>
            <a:prstGeom prst="ellipse">
              <a:avLst/>
            </a:prstGeom>
            <a:gradFill>
              <a:gsLst>
                <a:gs pos="0">
                  <a:srgbClr val="D1D1D1"/>
                </a:gs>
                <a:gs pos="50000">
                  <a:srgbClr val="C7C7C7"/>
                </a:gs>
                <a:gs pos="100000">
                  <a:srgbClr val="C0C0C0"/>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4"/>
            <p:cNvSpPr txBox="1"/>
            <p:nvPr/>
          </p:nvSpPr>
          <p:spPr>
            <a:xfrm>
              <a:off x="3367671" y="1538812"/>
              <a:ext cx="1604062" cy="1249185"/>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dk1"/>
                </a:buClr>
                <a:buSzPts val="1800"/>
                <a:buFont typeface="Arial"/>
                <a:buNone/>
              </a:pPr>
              <a:r>
                <a:rPr lang="es-EC" sz="1800" b="1">
                  <a:solidFill>
                    <a:schemeClr val="dk1"/>
                  </a:solidFill>
                  <a:latin typeface="Arial"/>
                  <a:ea typeface="Arial"/>
                  <a:cs typeface="Arial"/>
                  <a:sym typeface="Arial"/>
                </a:rPr>
                <a:t>ACTIVIDADES</a:t>
              </a:r>
              <a:endParaRPr sz="1800" b="1">
                <a:solidFill>
                  <a:schemeClr val="dk1"/>
                </a:solidFill>
                <a:latin typeface="Arial"/>
                <a:ea typeface="Arial"/>
                <a:cs typeface="Arial"/>
                <a:sym typeface="Arial"/>
              </a:endParaRPr>
            </a:p>
          </p:txBody>
        </p:sp>
        <p:sp>
          <p:nvSpPr>
            <p:cNvPr id="379" name="Google Shape;379;p44"/>
            <p:cNvSpPr/>
            <p:nvPr/>
          </p:nvSpPr>
          <p:spPr>
            <a:xfrm rot="-5208030">
              <a:off x="4184381" y="1016099"/>
              <a:ext cx="77187" cy="388620"/>
            </a:xfrm>
            <a:prstGeom prst="rightArrow">
              <a:avLst>
                <a:gd name="adj1" fmla="val 60000"/>
                <a:gd name="adj2" fmla="val 50000"/>
              </a:avLst>
            </a:prstGeom>
            <a:gradFill>
              <a:gsLst>
                <a:gs pos="0">
                  <a:srgbClr val="FFDC9B"/>
                </a:gs>
                <a:gs pos="50000">
                  <a:srgbClr val="FFD68D"/>
                </a:gs>
                <a:gs pos="100000">
                  <a:srgbClr val="FFD47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4"/>
            <p:cNvSpPr txBox="1"/>
            <p:nvPr/>
          </p:nvSpPr>
          <p:spPr>
            <a:xfrm rot="-5208030">
              <a:off x="4195313" y="1105383"/>
              <a:ext cx="54031" cy="23317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a:solidFill>
                  <a:schemeClr val="dk1"/>
                </a:solidFill>
                <a:latin typeface="Arial"/>
                <a:ea typeface="Arial"/>
                <a:cs typeface="Arial"/>
                <a:sym typeface="Arial"/>
              </a:endParaRPr>
            </a:p>
          </p:txBody>
        </p:sp>
        <p:sp>
          <p:nvSpPr>
            <p:cNvPr id="381" name="Google Shape;381;p44"/>
            <p:cNvSpPr/>
            <p:nvPr/>
          </p:nvSpPr>
          <p:spPr>
            <a:xfrm>
              <a:off x="2966155" y="42328"/>
              <a:ext cx="2583111" cy="1093348"/>
            </a:xfrm>
            <a:prstGeom prst="ellipse">
              <a:avLst/>
            </a:prstGeom>
            <a:gradFill>
              <a:gsLst>
                <a:gs pos="0">
                  <a:srgbClr val="FFDC9B"/>
                </a:gs>
                <a:gs pos="50000">
                  <a:srgbClr val="FFD68D"/>
                </a:gs>
                <a:gs pos="100000">
                  <a:srgbClr val="FFD47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4"/>
            <p:cNvSpPr txBox="1"/>
            <p:nvPr/>
          </p:nvSpPr>
          <p:spPr>
            <a:xfrm>
              <a:off x="3344443" y="202445"/>
              <a:ext cx="1826535" cy="773114"/>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Arial"/>
                <a:buNone/>
              </a:pPr>
              <a:r>
                <a:rPr lang="es-EC" sz="1200">
                  <a:solidFill>
                    <a:schemeClr val="dk1"/>
                  </a:solidFill>
                  <a:latin typeface="Arial"/>
                  <a:ea typeface="Arial"/>
                  <a:cs typeface="Arial"/>
                  <a:sym typeface="Arial"/>
                </a:rPr>
                <a:t>Granja Experimental Demostrativa la Libertad</a:t>
              </a:r>
              <a:endParaRPr sz="1200">
                <a:solidFill>
                  <a:schemeClr val="dk1"/>
                </a:solidFill>
                <a:latin typeface="Arial"/>
                <a:ea typeface="Arial"/>
                <a:cs typeface="Arial"/>
                <a:sym typeface="Arial"/>
              </a:endParaRPr>
            </a:p>
          </p:txBody>
        </p:sp>
        <p:sp>
          <p:nvSpPr>
            <p:cNvPr id="383" name="Google Shape;383;p44"/>
            <p:cNvSpPr/>
            <p:nvPr/>
          </p:nvSpPr>
          <p:spPr>
            <a:xfrm rot="89748">
              <a:off x="5419824" y="2005407"/>
              <a:ext cx="280907" cy="388620"/>
            </a:xfrm>
            <a:prstGeom prst="rightArrow">
              <a:avLst>
                <a:gd name="adj1" fmla="val 60000"/>
                <a:gd name="adj2" fmla="val 50000"/>
              </a:avLst>
            </a:prstGeom>
            <a:gradFill>
              <a:gsLst>
                <a:gs pos="0">
                  <a:srgbClr val="A9F69C"/>
                </a:gs>
                <a:gs pos="50000">
                  <a:srgbClr val="9CF38E"/>
                </a:gs>
                <a:gs pos="100000">
                  <a:srgbClr val="8AF77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4"/>
            <p:cNvSpPr txBox="1"/>
            <p:nvPr/>
          </p:nvSpPr>
          <p:spPr>
            <a:xfrm rot="89748">
              <a:off x="5419838" y="2082031"/>
              <a:ext cx="196635" cy="23317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a:solidFill>
                  <a:schemeClr val="dk1"/>
                </a:solidFill>
                <a:latin typeface="Arial"/>
                <a:ea typeface="Arial"/>
                <a:cs typeface="Arial"/>
                <a:sym typeface="Arial"/>
              </a:endParaRPr>
            </a:p>
          </p:txBody>
        </p:sp>
        <p:sp>
          <p:nvSpPr>
            <p:cNvPr id="385" name="Google Shape;385;p44"/>
            <p:cNvSpPr/>
            <p:nvPr/>
          </p:nvSpPr>
          <p:spPr>
            <a:xfrm>
              <a:off x="5832054" y="1661806"/>
              <a:ext cx="2029122" cy="1143000"/>
            </a:xfrm>
            <a:prstGeom prst="ellipse">
              <a:avLst/>
            </a:prstGeom>
            <a:gradFill>
              <a:gsLst>
                <a:gs pos="0">
                  <a:srgbClr val="A9F69C"/>
                </a:gs>
                <a:gs pos="50000">
                  <a:srgbClr val="9CF38E"/>
                </a:gs>
                <a:gs pos="100000">
                  <a:srgbClr val="8AF779"/>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4"/>
            <p:cNvSpPr txBox="1"/>
            <p:nvPr/>
          </p:nvSpPr>
          <p:spPr>
            <a:xfrm>
              <a:off x="6129212" y="1829194"/>
              <a:ext cx="1434806" cy="808224"/>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Arial"/>
                <a:buNone/>
              </a:pPr>
              <a:r>
                <a:rPr lang="es-EC" sz="1200">
                  <a:solidFill>
                    <a:schemeClr val="dk1"/>
                  </a:solidFill>
                  <a:latin typeface="Arial"/>
                  <a:ea typeface="Arial"/>
                  <a:cs typeface="Arial"/>
                  <a:sym typeface="Arial"/>
                </a:rPr>
                <a:t>Asistencia técnica Ganaderos de la Parroquia</a:t>
              </a:r>
              <a:endParaRPr sz="1200">
                <a:solidFill>
                  <a:schemeClr val="dk1"/>
                </a:solidFill>
                <a:latin typeface="Arial"/>
                <a:ea typeface="Arial"/>
                <a:cs typeface="Arial"/>
                <a:sym typeface="Arial"/>
              </a:endParaRPr>
            </a:p>
          </p:txBody>
        </p:sp>
        <p:sp>
          <p:nvSpPr>
            <p:cNvPr id="387" name="Google Shape;387;p44"/>
            <p:cNvSpPr/>
            <p:nvPr/>
          </p:nvSpPr>
          <p:spPr>
            <a:xfrm rot="5465098">
              <a:off x="4108538" y="2930897"/>
              <a:ext cx="85897" cy="388620"/>
            </a:xfrm>
            <a:prstGeom prst="rightArrow">
              <a:avLst>
                <a:gd name="adj1" fmla="val 60000"/>
                <a:gd name="adj2" fmla="val 50000"/>
              </a:avLst>
            </a:prstGeom>
            <a:gradFill>
              <a:gsLst>
                <a:gs pos="0">
                  <a:srgbClr val="A0EACA"/>
                </a:gs>
                <a:gs pos="50000">
                  <a:srgbClr val="92E5C1"/>
                </a:gs>
                <a:gs pos="100000">
                  <a:srgbClr val="7DE6BA"/>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4"/>
            <p:cNvSpPr txBox="1"/>
            <p:nvPr/>
          </p:nvSpPr>
          <p:spPr>
            <a:xfrm rot="-5334902">
              <a:off x="4121666" y="2995739"/>
              <a:ext cx="60128" cy="23317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a:solidFill>
                  <a:schemeClr val="dk1"/>
                </a:solidFill>
                <a:latin typeface="Arial"/>
                <a:ea typeface="Arial"/>
                <a:cs typeface="Arial"/>
                <a:sym typeface="Arial"/>
              </a:endParaRPr>
            </a:p>
          </p:txBody>
        </p:sp>
        <p:sp>
          <p:nvSpPr>
            <p:cNvPr id="389" name="Google Shape;389;p44"/>
            <p:cNvSpPr/>
            <p:nvPr/>
          </p:nvSpPr>
          <p:spPr>
            <a:xfrm>
              <a:off x="2888785" y="3208636"/>
              <a:ext cx="2500598" cy="1143000"/>
            </a:xfrm>
            <a:prstGeom prst="ellipse">
              <a:avLst/>
            </a:prstGeom>
            <a:gradFill>
              <a:gsLst>
                <a:gs pos="0">
                  <a:srgbClr val="A0EACA"/>
                </a:gs>
                <a:gs pos="50000">
                  <a:srgbClr val="92E5C1"/>
                </a:gs>
                <a:gs pos="100000">
                  <a:srgbClr val="7DE6BA"/>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4"/>
            <p:cNvSpPr txBox="1"/>
            <p:nvPr/>
          </p:nvSpPr>
          <p:spPr>
            <a:xfrm>
              <a:off x="3254989" y="3376024"/>
              <a:ext cx="1768190" cy="808224"/>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Arial"/>
                <a:buNone/>
              </a:pPr>
              <a:r>
                <a:rPr lang="es-EC" sz="1200">
                  <a:solidFill>
                    <a:schemeClr val="dk1"/>
                  </a:solidFill>
                  <a:latin typeface="Arial"/>
                  <a:ea typeface="Arial"/>
                  <a:cs typeface="Arial"/>
                  <a:sym typeface="Arial"/>
                </a:rPr>
                <a:t>Vinculación para la dotación de abono </a:t>
              </a:r>
              <a:endParaRPr sz="1200">
                <a:solidFill>
                  <a:schemeClr val="dk1"/>
                </a:solidFill>
                <a:latin typeface="Arial"/>
                <a:ea typeface="Arial"/>
                <a:cs typeface="Arial"/>
                <a:sym typeface="Arial"/>
              </a:endParaRPr>
            </a:p>
          </p:txBody>
        </p:sp>
        <p:sp>
          <p:nvSpPr>
            <p:cNvPr id="391" name="Google Shape;391;p44"/>
            <p:cNvSpPr/>
            <p:nvPr/>
          </p:nvSpPr>
          <p:spPr>
            <a:xfrm rot="10772514">
              <a:off x="2730603" y="1979740"/>
              <a:ext cx="215478" cy="388620"/>
            </a:xfrm>
            <a:prstGeom prst="rightArrow">
              <a:avLst>
                <a:gd name="adj1" fmla="val 60000"/>
                <a:gd name="adj2" fmla="val 50000"/>
              </a:avLst>
            </a:prstGeom>
            <a:gradFill>
              <a:gsLst>
                <a:gs pos="0">
                  <a:srgbClr val="A6B6DE"/>
                </a:gs>
                <a:gs pos="50000">
                  <a:srgbClr val="97A9D8"/>
                </a:gs>
                <a:gs pos="100000">
                  <a:srgbClr val="859CD6"/>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4"/>
            <p:cNvSpPr txBox="1"/>
            <p:nvPr/>
          </p:nvSpPr>
          <p:spPr>
            <a:xfrm rot="-27486">
              <a:off x="2795245" y="2057206"/>
              <a:ext cx="150835" cy="23317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a:solidFill>
                  <a:schemeClr val="dk1"/>
                </a:solidFill>
                <a:latin typeface="Arial"/>
                <a:ea typeface="Arial"/>
                <a:cs typeface="Arial"/>
                <a:sym typeface="Arial"/>
              </a:endParaRPr>
            </a:p>
          </p:txBody>
        </p:sp>
        <p:sp>
          <p:nvSpPr>
            <p:cNvPr id="393" name="Google Shape;393;p44"/>
            <p:cNvSpPr/>
            <p:nvPr/>
          </p:nvSpPr>
          <p:spPr>
            <a:xfrm>
              <a:off x="406086" y="1493432"/>
              <a:ext cx="2222975" cy="1382355"/>
            </a:xfrm>
            <a:prstGeom prst="ellipse">
              <a:avLst/>
            </a:prstGeom>
            <a:gradFill>
              <a:gsLst>
                <a:gs pos="0">
                  <a:srgbClr val="A6B6DE"/>
                </a:gs>
                <a:gs pos="50000">
                  <a:srgbClr val="97A9D8"/>
                </a:gs>
                <a:gs pos="100000">
                  <a:srgbClr val="859CD6"/>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4"/>
            <p:cNvSpPr txBox="1"/>
            <p:nvPr/>
          </p:nvSpPr>
          <p:spPr>
            <a:xfrm>
              <a:off x="731633" y="1695873"/>
              <a:ext cx="1571881" cy="977473"/>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dk1"/>
                </a:buClr>
                <a:buSzPts val="1200"/>
                <a:buFont typeface="Arial"/>
                <a:buNone/>
              </a:pPr>
              <a:r>
                <a:rPr lang="es-EC" sz="1200" dirty="0">
                  <a:solidFill>
                    <a:schemeClr val="dk1"/>
                  </a:solidFill>
                  <a:latin typeface="Arial"/>
                  <a:ea typeface="Arial"/>
                  <a:cs typeface="Arial"/>
                  <a:sym typeface="Arial"/>
                </a:rPr>
                <a:t>Planes de Manejos elaborados </a:t>
              </a:r>
              <a:endParaRPr dirty="0"/>
            </a:p>
            <a:p>
              <a:pPr marL="0" marR="0" lvl="0" indent="0" algn="ctr" rtl="0">
                <a:lnSpc>
                  <a:spcPct val="90000"/>
                </a:lnSpc>
                <a:spcBef>
                  <a:spcPts val="420"/>
                </a:spcBef>
                <a:spcAft>
                  <a:spcPts val="0"/>
                </a:spcAft>
                <a:buClr>
                  <a:schemeClr val="dk1"/>
                </a:buClr>
                <a:buSzPts val="1200"/>
                <a:buFont typeface="Arial"/>
                <a:buNone/>
              </a:pPr>
              <a:r>
                <a:rPr lang="es-EC" sz="1200" dirty="0">
                  <a:solidFill>
                    <a:schemeClr val="dk1"/>
                  </a:solidFill>
                  <a:latin typeface="Arial"/>
                  <a:ea typeface="Arial"/>
                  <a:cs typeface="Arial"/>
                  <a:sym typeface="Arial"/>
                </a:rPr>
                <a:t>80 </a:t>
              </a:r>
              <a:endParaRPr sz="1200" dirty="0">
                <a:solidFill>
                  <a:schemeClr val="dk1"/>
                </a:solidFill>
                <a:latin typeface="Arial"/>
                <a:ea typeface="Arial"/>
                <a:cs typeface="Arial"/>
                <a:sym typeface="Arial"/>
              </a:endParaRPr>
            </a:p>
          </p:txBody>
        </p:sp>
      </p:grpSp>
      <p:sp>
        <p:nvSpPr>
          <p:cNvPr id="395" name="Google Shape;395;p44"/>
          <p:cNvSpPr txBox="1"/>
          <p:nvPr/>
        </p:nvSpPr>
        <p:spPr>
          <a:xfrm>
            <a:off x="2125014" y="862885"/>
            <a:ext cx="8744754" cy="709810"/>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60F18"/>
              </a:buClr>
              <a:buSzPts val="4400"/>
              <a:buFont typeface="Stardos Stencil"/>
              <a:buNone/>
            </a:pPr>
            <a:r>
              <a:rPr lang="es-EC" sz="4400" b="1">
                <a:solidFill>
                  <a:srgbClr val="060F18"/>
                </a:solidFill>
                <a:latin typeface="Stardos Stencil"/>
                <a:ea typeface="Stardos Stencil"/>
                <a:cs typeface="Stardos Stencil"/>
                <a:sym typeface="Stardos Stencil"/>
              </a:rPr>
              <a:t>CONVENIO MAG</a:t>
            </a:r>
            <a:endParaRPr sz="5400" b="1">
              <a:solidFill>
                <a:srgbClr val="060F18"/>
              </a:solidFill>
              <a:latin typeface="Stardos Stencil"/>
              <a:ea typeface="Stardos Stencil"/>
              <a:cs typeface="Stardos Stencil"/>
              <a:sym typeface="Stardos Stencil"/>
            </a:endParaRPr>
          </a:p>
        </p:txBody>
      </p:sp>
      <p:sp>
        <p:nvSpPr>
          <p:cNvPr id="396" name="Google Shape;396;p44"/>
          <p:cNvSpPr/>
          <p:nvPr/>
        </p:nvSpPr>
        <p:spPr>
          <a:xfrm>
            <a:off x="788565" y="6484689"/>
            <a:ext cx="931178" cy="260059"/>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0"/>
        <p:cNvGrpSpPr/>
        <p:nvPr/>
      </p:nvGrpSpPr>
      <p:grpSpPr>
        <a:xfrm>
          <a:off x="0" y="0"/>
          <a:ext cx="0" cy="0"/>
          <a:chOff x="0" y="0"/>
          <a:chExt cx="0" cy="0"/>
        </a:xfrm>
      </p:grpSpPr>
      <p:sp>
        <p:nvSpPr>
          <p:cNvPr id="401" name="Google Shape;401;p45"/>
          <p:cNvSpPr txBox="1"/>
          <p:nvPr/>
        </p:nvSpPr>
        <p:spPr>
          <a:xfrm>
            <a:off x="1687133" y="1056068"/>
            <a:ext cx="8744754" cy="709810"/>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60F18"/>
              </a:buClr>
              <a:buSzPts val="4400"/>
              <a:buFont typeface="Stardos Stencil"/>
              <a:buNone/>
            </a:pPr>
            <a:r>
              <a:rPr lang="es-EC" sz="4400" b="1">
                <a:solidFill>
                  <a:srgbClr val="060F18"/>
                </a:solidFill>
                <a:latin typeface="Stardos Stencil"/>
                <a:ea typeface="Stardos Stencil"/>
                <a:cs typeface="Stardos Stencil"/>
                <a:sym typeface="Stardos Stencil"/>
              </a:rPr>
              <a:t>CONVENIO MAG</a:t>
            </a:r>
            <a:endParaRPr sz="5400" b="1">
              <a:solidFill>
                <a:srgbClr val="060F18"/>
              </a:solidFill>
              <a:latin typeface="Stardos Stencil"/>
              <a:ea typeface="Stardos Stencil"/>
              <a:cs typeface="Stardos Stencil"/>
              <a:sym typeface="Stardos Stencil"/>
            </a:endParaRPr>
          </a:p>
        </p:txBody>
      </p:sp>
      <p:graphicFrame>
        <p:nvGraphicFramePr>
          <p:cNvPr id="402" name="Google Shape;402;p45"/>
          <p:cNvGraphicFramePr/>
          <p:nvPr>
            <p:extLst>
              <p:ext uri="{D42A27DB-BD31-4B8C-83A1-F6EECF244321}">
                <p14:modId xmlns:p14="http://schemas.microsoft.com/office/powerpoint/2010/main" val="3977454976"/>
              </p:ext>
            </p:extLst>
          </p:nvPr>
        </p:nvGraphicFramePr>
        <p:xfrm>
          <a:off x="2230247" y="1765878"/>
          <a:ext cx="7658525" cy="2966400"/>
        </p:xfrm>
        <a:graphic>
          <a:graphicData uri="http://schemas.openxmlformats.org/drawingml/2006/table">
            <a:tbl>
              <a:tblPr firstRow="1" bandRow="1">
                <a:noFill/>
                <a:tableStyleId>{A70AA2BA-6CBF-4CED-9F57-6004A93E89A9}</a:tableStyleId>
              </a:tblPr>
              <a:tblGrid>
                <a:gridCol w="5160975"/>
                <a:gridCol w="2497550"/>
              </a:tblGrid>
              <a:tr h="370800">
                <a:tc>
                  <a:txBody>
                    <a:bodyPr/>
                    <a:lstStyle/>
                    <a:p>
                      <a:pPr marL="0" marR="0" lvl="0" indent="0" algn="ctr" rtl="0">
                        <a:spcBef>
                          <a:spcPts val="0"/>
                        </a:spcBef>
                        <a:spcAft>
                          <a:spcPts val="0"/>
                        </a:spcAft>
                        <a:buNone/>
                      </a:pPr>
                      <a:r>
                        <a:rPr lang="es-EC" sz="1800" u="none" strike="noStrike" cap="none" dirty="0"/>
                        <a:t>RUBRO </a:t>
                      </a:r>
                      <a:endParaRPr dirty="0"/>
                    </a:p>
                  </a:txBody>
                  <a:tcPr marL="91450" marR="91450" marT="45725" marB="45725"/>
                </a:tc>
                <a:tc>
                  <a:txBody>
                    <a:bodyPr/>
                    <a:lstStyle/>
                    <a:p>
                      <a:pPr marL="0" marR="0" lvl="0" indent="0" algn="ctr" rtl="0">
                        <a:spcBef>
                          <a:spcPts val="0"/>
                        </a:spcBef>
                        <a:spcAft>
                          <a:spcPts val="0"/>
                        </a:spcAft>
                        <a:buNone/>
                      </a:pPr>
                      <a:r>
                        <a:rPr lang="es-EC" sz="1800" u="none" strike="noStrike" cap="none"/>
                        <a:t>CUMPLIMIENTO</a:t>
                      </a:r>
                      <a:endParaRPr/>
                    </a:p>
                  </a:txBody>
                  <a:tcPr marL="91450" marR="91450" marT="45725" marB="45725"/>
                </a:tc>
              </a:tr>
              <a:tr h="370800">
                <a:tc>
                  <a:txBody>
                    <a:bodyPr/>
                    <a:lstStyle/>
                    <a:p>
                      <a:pPr marL="0" marR="0" lvl="0" indent="0" algn="l" rtl="0">
                        <a:spcBef>
                          <a:spcPts val="0"/>
                        </a:spcBef>
                        <a:spcAft>
                          <a:spcPts val="0"/>
                        </a:spcAft>
                        <a:buNone/>
                      </a:pPr>
                      <a:r>
                        <a:rPr lang="es-EC" sz="1400" u="none" strike="noStrike" cap="none"/>
                        <a:t>BENEFICIARIOS</a:t>
                      </a:r>
                      <a:endParaRPr/>
                    </a:p>
                  </a:txBody>
                  <a:tcPr marL="91450" marR="91450" marT="45725" marB="45725"/>
                </a:tc>
                <a:tc>
                  <a:txBody>
                    <a:bodyPr/>
                    <a:lstStyle/>
                    <a:p>
                      <a:pPr marL="0" marR="0" lvl="0" indent="0" algn="r" rtl="0">
                        <a:spcBef>
                          <a:spcPts val="0"/>
                        </a:spcBef>
                        <a:spcAft>
                          <a:spcPts val="0"/>
                        </a:spcAft>
                        <a:buNone/>
                      </a:pPr>
                      <a:r>
                        <a:rPr lang="es-EC" sz="1400" u="none" strike="noStrike" cap="none" dirty="0" smtClean="0"/>
                        <a:t>96</a:t>
                      </a:r>
                      <a:endParaRPr dirty="0"/>
                    </a:p>
                  </a:txBody>
                  <a:tcPr marL="91450" marR="91450" marT="45725" marB="45725"/>
                </a:tc>
              </a:tr>
              <a:tr h="370800">
                <a:tc>
                  <a:txBody>
                    <a:bodyPr/>
                    <a:lstStyle/>
                    <a:p>
                      <a:pPr marL="0" marR="0" lvl="0" indent="0" algn="l" rtl="0">
                        <a:spcBef>
                          <a:spcPts val="0"/>
                        </a:spcBef>
                        <a:spcAft>
                          <a:spcPts val="0"/>
                        </a:spcAft>
                        <a:buNone/>
                      </a:pPr>
                      <a:r>
                        <a:rPr lang="es-EC" sz="1400" u="none" strike="noStrike" cap="none"/>
                        <a:t>VISITAS A FINCA</a:t>
                      </a:r>
                      <a:endParaRPr/>
                    </a:p>
                  </a:txBody>
                  <a:tcPr marL="91450" marR="91450" marT="45725" marB="45725"/>
                </a:tc>
                <a:tc>
                  <a:txBody>
                    <a:bodyPr/>
                    <a:lstStyle/>
                    <a:p>
                      <a:pPr marL="0" marR="0" lvl="0" indent="0" algn="r" rtl="0">
                        <a:spcBef>
                          <a:spcPts val="0"/>
                        </a:spcBef>
                        <a:spcAft>
                          <a:spcPts val="0"/>
                        </a:spcAft>
                        <a:buNone/>
                      </a:pPr>
                      <a:r>
                        <a:rPr lang="es-ES" sz="1400" u="none" strike="noStrike" cap="none" dirty="0" smtClean="0"/>
                        <a:t>376</a:t>
                      </a:r>
                      <a:endParaRPr lang="es-EC" sz="1400" u="none" strike="noStrike" cap="none" dirty="0" smtClean="0"/>
                    </a:p>
                  </a:txBody>
                  <a:tcPr marL="91450" marR="91450" marT="45725" marB="45725"/>
                </a:tc>
              </a:tr>
              <a:tr h="370800">
                <a:tc>
                  <a:txBody>
                    <a:bodyPr/>
                    <a:lstStyle/>
                    <a:p>
                      <a:pPr marL="0" marR="0" lvl="0" indent="0" algn="l" rtl="0">
                        <a:spcBef>
                          <a:spcPts val="0"/>
                        </a:spcBef>
                        <a:spcAft>
                          <a:spcPts val="0"/>
                        </a:spcAft>
                        <a:buNone/>
                      </a:pPr>
                      <a:r>
                        <a:rPr lang="es-EC" sz="1400" u="none" strike="noStrike" cap="none"/>
                        <a:t>VACAS INSEMINADAS</a:t>
                      </a:r>
                      <a:endParaRPr/>
                    </a:p>
                  </a:txBody>
                  <a:tcPr marL="91450" marR="91450" marT="45725" marB="45725"/>
                </a:tc>
                <a:tc>
                  <a:txBody>
                    <a:bodyPr/>
                    <a:lstStyle/>
                    <a:p>
                      <a:pPr marL="0" marR="0" lvl="0" indent="0" algn="r" rtl="0">
                        <a:spcBef>
                          <a:spcPts val="0"/>
                        </a:spcBef>
                        <a:spcAft>
                          <a:spcPts val="0"/>
                        </a:spcAft>
                        <a:buNone/>
                      </a:pPr>
                      <a:r>
                        <a:rPr lang="es-EC" sz="1400" u="none" strike="noStrike" cap="none" dirty="0" smtClean="0"/>
                        <a:t>59</a:t>
                      </a:r>
                      <a:endParaRPr dirty="0"/>
                    </a:p>
                  </a:txBody>
                  <a:tcPr marL="91450" marR="91450" marT="45725" marB="45725"/>
                </a:tc>
              </a:tr>
              <a:tr h="370800">
                <a:tc>
                  <a:txBody>
                    <a:bodyPr/>
                    <a:lstStyle/>
                    <a:p>
                      <a:pPr marL="0" marR="0" lvl="0" indent="0" algn="l" rtl="0">
                        <a:spcBef>
                          <a:spcPts val="0"/>
                        </a:spcBef>
                        <a:spcAft>
                          <a:spcPts val="0"/>
                        </a:spcAft>
                        <a:buNone/>
                      </a:pPr>
                      <a:r>
                        <a:rPr lang="es-EC" sz="1400" u="none" strike="noStrike" cap="none"/>
                        <a:t>VACAS PREÑADAS</a:t>
                      </a:r>
                      <a:endParaRPr sz="1400" u="none" strike="noStrike" cap="none"/>
                    </a:p>
                  </a:txBody>
                  <a:tcPr marL="91450" marR="91450" marT="45725" marB="45725"/>
                </a:tc>
                <a:tc>
                  <a:txBody>
                    <a:bodyPr/>
                    <a:lstStyle/>
                    <a:p>
                      <a:pPr marL="0" marR="0" lvl="0" indent="0" algn="r" rtl="0">
                        <a:spcBef>
                          <a:spcPts val="0"/>
                        </a:spcBef>
                        <a:spcAft>
                          <a:spcPts val="0"/>
                        </a:spcAft>
                        <a:buNone/>
                      </a:pPr>
                      <a:r>
                        <a:rPr lang="es-EC" sz="1400" u="none" strike="noStrike" cap="none" dirty="0" smtClean="0"/>
                        <a:t>33</a:t>
                      </a:r>
                      <a:endParaRPr dirty="0"/>
                    </a:p>
                  </a:txBody>
                  <a:tcPr marL="91450" marR="91450" marT="45725" marB="45725"/>
                </a:tc>
              </a:tr>
              <a:tr h="370800">
                <a:tc>
                  <a:txBody>
                    <a:bodyPr/>
                    <a:lstStyle/>
                    <a:p>
                      <a:pPr marL="0" marR="0" lvl="0" indent="0" algn="l" rtl="0">
                        <a:spcBef>
                          <a:spcPts val="0"/>
                        </a:spcBef>
                        <a:spcAft>
                          <a:spcPts val="0"/>
                        </a:spcAft>
                        <a:buNone/>
                      </a:pPr>
                      <a:r>
                        <a:rPr lang="es-EC" sz="1400" u="none" strike="noStrike" cap="none"/>
                        <a:t>ANIMALES ATENDIDOS</a:t>
                      </a:r>
                      <a:endParaRPr/>
                    </a:p>
                  </a:txBody>
                  <a:tcPr marL="91450" marR="91450" marT="45725" marB="45725"/>
                </a:tc>
                <a:tc>
                  <a:txBody>
                    <a:bodyPr/>
                    <a:lstStyle/>
                    <a:p>
                      <a:pPr marL="0" marR="0" lvl="0" indent="0" algn="r" rtl="0">
                        <a:spcBef>
                          <a:spcPts val="0"/>
                        </a:spcBef>
                        <a:spcAft>
                          <a:spcPts val="0"/>
                        </a:spcAft>
                        <a:buNone/>
                      </a:pPr>
                      <a:r>
                        <a:rPr lang="es-EC" sz="1400" u="none" strike="noStrike" cap="none" dirty="0" smtClean="0"/>
                        <a:t>1073</a:t>
                      </a:r>
                      <a:endParaRPr dirty="0"/>
                    </a:p>
                  </a:txBody>
                  <a:tcPr marL="91450" marR="91450" marT="45725" marB="45725"/>
                </a:tc>
              </a:tr>
              <a:tr h="370800">
                <a:tc>
                  <a:txBody>
                    <a:bodyPr/>
                    <a:lstStyle/>
                    <a:p>
                      <a:pPr marL="0" marR="0" lvl="0" indent="0" algn="l" rtl="0">
                        <a:spcBef>
                          <a:spcPts val="0"/>
                        </a:spcBef>
                        <a:spcAft>
                          <a:spcPts val="0"/>
                        </a:spcAft>
                        <a:buNone/>
                      </a:pPr>
                      <a:r>
                        <a:rPr lang="es-EC" sz="1400" u="none" strike="noStrike" cap="none"/>
                        <a:t>NUMERO DE CRIAS NACIDAS</a:t>
                      </a:r>
                      <a:endParaRPr/>
                    </a:p>
                  </a:txBody>
                  <a:tcPr marL="91450" marR="91450" marT="45725" marB="45725"/>
                </a:tc>
                <a:tc>
                  <a:txBody>
                    <a:bodyPr/>
                    <a:lstStyle/>
                    <a:p>
                      <a:pPr marL="0" marR="0" lvl="0" indent="0" algn="r" rtl="0">
                        <a:spcBef>
                          <a:spcPts val="0"/>
                        </a:spcBef>
                        <a:spcAft>
                          <a:spcPts val="0"/>
                        </a:spcAft>
                        <a:buNone/>
                      </a:pPr>
                      <a:r>
                        <a:rPr lang="es-EC" sz="1400" u="none" strike="noStrike" cap="none" dirty="0" smtClean="0"/>
                        <a:t>37</a:t>
                      </a:r>
                      <a:endParaRPr dirty="0"/>
                    </a:p>
                  </a:txBody>
                  <a:tcPr marL="91450" marR="91450" marT="45725" marB="45725"/>
                </a:tc>
              </a:tr>
              <a:tr h="370800">
                <a:tc>
                  <a:txBody>
                    <a:bodyPr/>
                    <a:lstStyle/>
                    <a:p>
                      <a:pPr marL="0" marR="0" lvl="0" indent="0" algn="l" rtl="0">
                        <a:spcBef>
                          <a:spcPts val="0"/>
                        </a:spcBef>
                        <a:spcAft>
                          <a:spcPts val="0"/>
                        </a:spcAft>
                        <a:buNone/>
                      </a:pPr>
                      <a:r>
                        <a:rPr lang="es-EC" sz="1400" u="none" strike="noStrike" cap="none"/>
                        <a:t>NUMERO DE CAPACITACIONES REALIZADAS</a:t>
                      </a:r>
                      <a:endParaRPr sz="1400" u="none" strike="noStrike" cap="none"/>
                    </a:p>
                  </a:txBody>
                  <a:tcPr marL="91450" marR="91450" marT="45725" marB="45725"/>
                </a:tc>
                <a:tc>
                  <a:txBody>
                    <a:bodyPr/>
                    <a:lstStyle/>
                    <a:p>
                      <a:pPr marL="0" marR="0" lvl="0" indent="0" algn="r" rtl="0">
                        <a:spcBef>
                          <a:spcPts val="0"/>
                        </a:spcBef>
                        <a:spcAft>
                          <a:spcPts val="0"/>
                        </a:spcAft>
                        <a:buNone/>
                      </a:pPr>
                      <a:r>
                        <a:rPr lang="es-EC" sz="1400" u="none" strike="noStrike" cap="none" dirty="0" smtClean="0"/>
                        <a:t>25</a:t>
                      </a:r>
                      <a:endParaRPr dirty="0"/>
                    </a:p>
                  </a:txBody>
                  <a:tcPr marL="91450" marR="91450" marT="45725" marB="45725"/>
                </a:tc>
              </a:tr>
            </a:tbl>
          </a:graphicData>
        </a:graphic>
      </p:graphicFrame>
      <p:sp>
        <p:nvSpPr>
          <p:cNvPr id="403" name="Google Shape;403;p45"/>
          <p:cNvSpPr/>
          <p:nvPr/>
        </p:nvSpPr>
        <p:spPr>
          <a:xfrm>
            <a:off x="788565" y="6467437"/>
            <a:ext cx="931178" cy="260059"/>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7"/>
        <p:cNvGrpSpPr/>
        <p:nvPr/>
      </p:nvGrpSpPr>
      <p:grpSpPr>
        <a:xfrm>
          <a:off x="0" y="0"/>
          <a:ext cx="0" cy="0"/>
          <a:chOff x="0" y="0"/>
          <a:chExt cx="0" cy="0"/>
        </a:xfrm>
      </p:grpSpPr>
      <p:sp>
        <p:nvSpPr>
          <p:cNvPr id="408" name="Google Shape;408;p46"/>
          <p:cNvSpPr/>
          <p:nvPr/>
        </p:nvSpPr>
        <p:spPr>
          <a:xfrm>
            <a:off x="788565" y="6467911"/>
            <a:ext cx="931178" cy="260059"/>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2"/>
        <p:cNvGrpSpPr/>
        <p:nvPr/>
      </p:nvGrpSpPr>
      <p:grpSpPr>
        <a:xfrm>
          <a:off x="0" y="0"/>
          <a:ext cx="0" cy="0"/>
          <a:chOff x="0" y="0"/>
          <a:chExt cx="0" cy="0"/>
        </a:xfrm>
      </p:grpSpPr>
      <p:sp>
        <p:nvSpPr>
          <p:cNvPr id="413" name="Google Shape;413;p47"/>
          <p:cNvSpPr txBox="1"/>
          <p:nvPr/>
        </p:nvSpPr>
        <p:spPr>
          <a:xfrm>
            <a:off x="9684912" y="5973650"/>
            <a:ext cx="1635617"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2000" b="1">
                <a:solidFill>
                  <a:schemeClr val="dk1"/>
                </a:solidFill>
                <a:latin typeface="Calibri"/>
                <a:ea typeface="Calibri"/>
                <a:cs typeface="Calibri"/>
                <a:sym typeface="Calibri"/>
              </a:rPr>
              <a:t>10,559.17</a:t>
            </a:r>
            <a:endParaRPr/>
          </a:p>
        </p:txBody>
      </p:sp>
      <p:sp>
        <p:nvSpPr>
          <p:cNvPr id="414" name="Google Shape;414;p47"/>
          <p:cNvSpPr txBox="1"/>
          <p:nvPr/>
        </p:nvSpPr>
        <p:spPr>
          <a:xfrm>
            <a:off x="8049295" y="5958624"/>
            <a:ext cx="163561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1800" b="1">
                <a:solidFill>
                  <a:schemeClr val="dk1"/>
                </a:solidFill>
                <a:latin typeface="Calibri"/>
                <a:ea typeface="Calibri"/>
                <a:cs typeface="Calibri"/>
                <a:sym typeface="Calibri"/>
              </a:rPr>
              <a:t>TOTAL = </a:t>
            </a:r>
            <a:endParaRPr/>
          </a:p>
        </p:txBody>
      </p:sp>
      <p:sp>
        <p:nvSpPr>
          <p:cNvPr id="415" name="Google Shape;415;p47"/>
          <p:cNvSpPr/>
          <p:nvPr/>
        </p:nvSpPr>
        <p:spPr>
          <a:xfrm>
            <a:off x="788565" y="6467911"/>
            <a:ext cx="931178" cy="260059"/>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graphicFrame>
        <p:nvGraphicFramePr>
          <p:cNvPr id="416" name="Google Shape;416;p47"/>
          <p:cNvGraphicFramePr/>
          <p:nvPr>
            <p:extLst>
              <p:ext uri="{D42A27DB-BD31-4B8C-83A1-F6EECF244321}">
                <p14:modId xmlns:p14="http://schemas.microsoft.com/office/powerpoint/2010/main" val="2852575331"/>
              </p:ext>
            </p:extLst>
          </p:nvPr>
        </p:nvGraphicFramePr>
        <p:xfrm>
          <a:off x="1104181" y="897144"/>
          <a:ext cx="10216348" cy="3666228"/>
        </p:xfrm>
        <a:graphic>
          <a:graphicData uri="http://schemas.openxmlformats.org/drawingml/2006/table">
            <a:tbl>
              <a:tblPr>
                <a:noFill/>
                <a:tableStyleId>{239182E9-C992-4FB7-A358-1307877844F8}</a:tableStyleId>
              </a:tblPr>
              <a:tblGrid>
                <a:gridCol w="8499308"/>
                <a:gridCol w="1717040"/>
              </a:tblGrid>
              <a:tr h="307653">
                <a:tc gridSpan="2">
                  <a:txBody>
                    <a:bodyPr/>
                    <a:lstStyle/>
                    <a:p>
                      <a:pPr marL="0" marR="0" lvl="0" indent="0" algn="ctr" rtl="0">
                        <a:spcBef>
                          <a:spcPts val="0"/>
                        </a:spcBef>
                        <a:spcAft>
                          <a:spcPts val="0"/>
                        </a:spcAft>
                        <a:buNone/>
                      </a:pPr>
                      <a:r>
                        <a:rPr lang="es-EC" sz="1600" b="1" u="none" strike="noStrike" cap="none" dirty="0">
                          <a:latin typeface="Arial"/>
                          <a:ea typeface="Arial"/>
                          <a:cs typeface="Arial"/>
                          <a:sym typeface="Arial"/>
                        </a:rPr>
                        <a:t>ASENTAMIENTOS HUMANOS</a:t>
                      </a:r>
                      <a:endParaRPr sz="1600" b="1" i="0" u="none" strike="noStrike" cap="none" dirty="0">
                        <a:solidFill>
                          <a:srgbClr val="000000"/>
                        </a:solidFill>
                        <a:latin typeface="Arial"/>
                        <a:ea typeface="Arial"/>
                        <a:cs typeface="Arial"/>
                        <a:sym typeface="Arial"/>
                      </a:endParaRPr>
                    </a:p>
                  </a:txBody>
                  <a:tcPr marL="9525" marR="9525" marT="9525" marB="0" anchor="b"/>
                </a:tc>
                <a:tc hMerge="1">
                  <a:txBody>
                    <a:bodyPr/>
                    <a:lstStyle/>
                    <a:p>
                      <a:endParaRPr lang="es-EC"/>
                    </a:p>
                  </a:txBody>
                  <a:tcPr/>
                </a:tc>
              </a:tr>
              <a:tr h="233631">
                <a:tc>
                  <a:txBody>
                    <a:bodyPr/>
                    <a:lstStyle/>
                    <a:p>
                      <a:pPr marL="0" marR="0" lvl="0" indent="0" algn="ctr" rtl="0">
                        <a:spcBef>
                          <a:spcPts val="0"/>
                        </a:spcBef>
                        <a:spcAft>
                          <a:spcPts val="0"/>
                        </a:spcAft>
                        <a:buNone/>
                      </a:pPr>
                      <a:r>
                        <a:rPr lang="es-EC" sz="1200" b="1" u="none" strike="noStrike" cap="none">
                          <a:latin typeface="Arial"/>
                          <a:ea typeface="Arial"/>
                          <a:cs typeface="Arial"/>
                          <a:sym typeface="Arial"/>
                        </a:rPr>
                        <a:t>DETALLE</a:t>
                      </a:r>
                      <a:endParaRPr sz="12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s-EC" sz="1200" b="1" u="none" strike="noStrike" cap="none">
                          <a:latin typeface="Arial"/>
                          <a:ea typeface="Arial"/>
                          <a:cs typeface="Arial"/>
                          <a:sym typeface="Arial"/>
                        </a:rPr>
                        <a:t>RUBRO</a:t>
                      </a:r>
                      <a:endParaRPr sz="1200" b="1" i="0" u="none" strike="noStrike" cap="none">
                        <a:solidFill>
                          <a:srgbClr val="000000"/>
                        </a:solidFill>
                        <a:latin typeface="Arial"/>
                        <a:ea typeface="Arial"/>
                        <a:cs typeface="Arial"/>
                        <a:sym typeface="Arial"/>
                      </a:endParaRPr>
                    </a:p>
                  </a:txBody>
                  <a:tcPr marL="9525" marR="9525" marT="9525" marB="0" anchor="b"/>
                </a:tc>
              </a:tr>
              <a:tr h="562059">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"Actualización del presupuesto del Proyecto Dotación de Servicios Básicos para el Plan de Vivienda Popular del Buen Vivir las Palmas".</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492.80 </a:t>
                      </a:r>
                      <a:endParaRPr sz="1200" b="0" i="0" u="none" strike="noStrike" cap="none">
                        <a:solidFill>
                          <a:srgbClr val="000000"/>
                        </a:solidFill>
                        <a:latin typeface="Arial"/>
                        <a:ea typeface="Arial"/>
                        <a:cs typeface="Arial"/>
                        <a:sym typeface="Arial"/>
                      </a:endParaRPr>
                    </a:p>
                  </a:txBody>
                  <a:tcPr marL="9525" marR="9525" marT="9525" marB="0" anchor="b"/>
                </a:tc>
              </a:tr>
              <a:tr h="425700">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Alquiler de una Excavadora para Ejecución de varios trabajos en la Comunidad El Rosal, perteneciente a la Parroquia Fátima.</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1,612.80 </a:t>
                      </a:r>
                      <a:endParaRPr sz="1200" b="0" i="0" u="none" strike="noStrike" cap="none">
                        <a:solidFill>
                          <a:srgbClr val="000000"/>
                        </a:solidFill>
                        <a:latin typeface="Arial"/>
                        <a:ea typeface="Arial"/>
                        <a:cs typeface="Arial"/>
                        <a:sym typeface="Arial"/>
                      </a:endParaRPr>
                    </a:p>
                  </a:txBody>
                  <a:tcPr marL="9525" marR="9525" marT="9525" marB="0" anchor="b"/>
                </a:tc>
              </a:tr>
              <a:tr h="295384">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Alquiler de hidrolavadora para limpieza del dique de Fátima, parque, subcentro y espacio cubierto.</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60.01 </a:t>
                      </a:r>
                      <a:endParaRPr sz="1200" b="0" i="0" u="none" strike="noStrike" cap="none">
                        <a:solidFill>
                          <a:srgbClr val="000000"/>
                        </a:solidFill>
                        <a:latin typeface="Arial"/>
                        <a:ea typeface="Arial"/>
                        <a:cs typeface="Arial"/>
                        <a:sym typeface="Arial"/>
                      </a:endParaRPr>
                    </a:p>
                  </a:txBody>
                  <a:tcPr marL="9525" marR="9525" marT="9525" marB="0" anchor="b"/>
                </a:tc>
              </a:tr>
              <a:tr h="347509">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Alquiler de una Excavadora para Ejecución de varios trabajos en la Comunidad Murialdo perteneciente a la Parroquia Fátima.</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3,393.60 </a:t>
                      </a:r>
                      <a:endParaRPr sz="1200" b="0" i="0" u="none" strike="noStrike" cap="none">
                        <a:solidFill>
                          <a:srgbClr val="000000"/>
                        </a:solidFill>
                        <a:latin typeface="Arial"/>
                        <a:ea typeface="Arial"/>
                        <a:cs typeface="Arial"/>
                        <a:sym typeface="Arial"/>
                      </a:endParaRPr>
                    </a:p>
                  </a:txBody>
                  <a:tcPr marL="9525" marR="9525" marT="9525" marB="0" anchor="b"/>
                </a:tc>
              </a:tr>
              <a:tr h="347510">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Alquiler de una Excavadora para limpieza de las descargas de las plantas de tratamiento de la Cabecera Parroquia.</a:t>
                      </a:r>
                      <a:endParaRPr sz="1200" b="0" i="0" u="none" strike="noStrike" cap="none">
                        <a:solidFill>
                          <a:srgbClr val="000000"/>
                        </a:solidFill>
                        <a:latin typeface="Arial"/>
                        <a:ea typeface="Arial"/>
                        <a:cs typeface="Arial"/>
                        <a:sym typeface="Arial"/>
                      </a:endParaRPr>
                    </a:p>
                  </a:txBody>
                  <a:tcPr marL="9525" marR="9525" marT="9525" marB="0" anchor="ctr"/>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571.20 </a:t>
                      </a:r>
                      <a:endParaRPr sz="1200" b="0" i="0" u="none" strike="noStrike" cap="none">
                        <a:solidFill>
                          <a:srgbClr val="000000"/>
                        </a:solidFill>
                        <a:latin typeface="Arial"/>
                        <a:ea typeface="Arial"/>
                        <a:cs typeface="Arial"/>
                        <a:sym typeface="Arial"/>
                      </a:endParaRPr>
                    </a:p>
                  </a:txBody>
                  <a:tcPr marL="9525" marR="9525" marT="9525" marB="0" anchor="b"/>
                </a:tc>
              </a:tr>
              <a:tr h="495202">
                <a:tc>
                  <a:txBody>
                    <a:bodyPr/>
                    <a:lstStyle/>
                    <a:p>
                      <a:pPr marL="0" marR="0" lvl="0" indent="0" algn="l" rtl="0">
                        <a:spcBef>
                          <a:spcPts val="0"/>
                        </a:spcBef>
                        <a:spcAft>
                          <a:spcPts val="0"/>
                        </a:spcAft>
                        <a:buNone/>
                      </a:pPr>
                      <a:r>
                        <a:rPr lang="es-EC" sz="1200" u="none" strike="noStrike" cap="none" dirty="0">
                          <a:latin typeface="Arial"/>
                          <a:ea typeface="Arial"/>
                          <a:cs typeface="Arial"/>
                          <a:sym typeface="Arial"/>
                        </a:rPr>
                        <a:t>Alquiler de una Excavadora para Ejecución de varios trabajos en la Comunidad Simón Bolívar, perteneciente a la Parroquia Fátima.</a:t>
                      </a:r>
                      <a:endParaRPr sz="1200" b="0" i="0" u="none" strike="noStrike" cap="none" dirty="0">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2,654.40 </a:t>
                      </a:r>
                      <a:endParaRPr sz="1200" b="0" i="0" u="none" strike="noStrike" cap="none">
                        <a:solidFill>
                          <a:srgbClr val="000000"/>
                        </a:solidFill>
                        <a:latin typeface="Arial"/>
                        <a:ea typeface="Arial"/>
                        <a:cs typeface="Arial"/>
                        <a:sym typeface="Arial"/>
                      </a:endParaRPr>
                    </a:p>
                  </a:txBody>
                  <a:tcPr marL="9525" marR="9525" marT="9525" marB="0" anchor="b"/>
                </a:tc>
              </a:tr>
              <a:tr h="330133">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Pago de trámites de notaria proceso de expropiación del área del Mercado de la Cabecera Parroquial.</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725.13 </a:t>
                      </a:r>
                      <a:endParaRPr sz="1200" b="0" i="0" u="none" strike="noStrike" cap="none">
                        <a:solidFill>
                          <a:srgbClr val="000000"/>
                        </a:solidFill>
                        <a:latin typeface="Arial"/>
                        <a:ea typeface="Arial"/>
                        <a:cs typeface="Arial"/>
                        <a:sym typeface="Arial"/>
                      </a:endParaRPr>
                    </a:p>
                  </a:txBody>
                  <a:tcPr marL="9525" marR="9525" marT="9525" marB="0" anchor="b"/>
                </a:tc>
              </a:tr>
              <a:tr h="321447">
                <a:tc>
                  <a:txBody>
                    <a:bodyPr/>
                    <a:lstStyle/>
                    <a:p>
                      <a:pPr marL="0" marR="0" lvl="0" indent="0" algn="l" rtl="0">
                        <a:spcBef>
                          <a:spcPts val="0"/>
                        </a:spcBef>
                        <a:spcAft>
                          <a:spcPts val="0"/>
                        </a:spcAft>
                        <a:buNone/>
                      </a:pPr>
                      <a:r>
                        <a:rPr lang="es-EC" sz="1200" u="none" strike="noStrike" cap="none" dirty="0">
                          <a:latin typeface="Arial"/>
                          <a:ea typeface="Arial"/>
                          <a:cs typeface="Arial"/>
                          <a:sym typeface="Arial"/>
                        </a:rPr>
                        <a:t>Pago de tramites de notaria proceso de expropiación del área de la Comunidad El Rosal.</a:t>
                      </a:r>
                      <a:endParaRPr sz="1200" b="0" i="0" u="none" strike="noStrike" cap="none" dirty="0">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dirty="0">
                          <a:latin typeface="Arial"/>
                          <a:ea typeface="Arial"/>
                          <a:cs typeface="Arial"/>
                          <a:sym typeface="Arial"/>
                        </a:rPr>
                        <a:t>       1,049.23 </a:t>
                      </a:r>
                      <a:endParaRPr sz="1200" b="0" i="0" u="none" strike="noStrike" cap="none" dirty="0">
                        <a:solidFill>
                          <a:srgbClr val="000000"/>
                        </a:solidFill>
                        <a:latin typeface="Arial"/>
                        <a:ea typeface="Arial"/>
                        <a:cs typeface="Arial"/>
                        <a:sym typeface="Arial"/>
                      </a:endParaRPr>
                    </a:p>
                  </a:txBody>
                  <a:tcPr marL="9525" marR="9525" marT="9525" marB="0" anchor="b"/>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0"/>
        <p:cNvGrpSpPr/>
        <p:nvPr/>
      </p:nvGrpSpPr>
      <p:grpSpPr>
        <a:xfrm>
          <a:off x="0" y="0"/>
          <a:ext cx="0" cy="0"/>
          <a:chOff x="0" y="0"/>
          <a:chExt cx="0" cy="0"/>
        </a:xfrm>
      </p:grpSpPr>
      <p:sp>
        <p:nvSpPr>
          <p:cNvPr id="421" name="Google Shape;421;p48"/>
          <p:cNvSpPr/>
          <p:nvPr/>
        </p:nvSpPr>
        <p:spPr>
          <a:xfrm>
            <a:off x="788565" y="6467911"/>
            <a:ext cx="931178" cy="260059"/>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
        <p:nvSpPr>
          <p:cNvPr id="422" name="Google Shape;422;p48"/>
          <p:cNvSpPr txBox="1"/>
          <p:nvPr/>
        </p:nvSpPr>
        <p:spPr>
          <a:xfrm>
            <a:off x="1687131" y="1807495"/>
            <a:ext cx="9040969" cy="822261"/>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60F18"/>
              </a:buClr>
              <a:buSzPts val="4000"/>
              <a:buFont typeface="Stardos Stencil"/>
              <a:buNone/>
            </a:pPr>
            <a:r>
              <a:rPr lang="es-EC" sz="4000" b="1">
                <a:solidFill>
                  <a:srgbClr val="060F18"/>
                </a:solidFill>
                <a:latin typeface="Stardos Stencil"/>
                <a:ea typeface="Stardos Stencil"/>
                <a:cs typeface="Stardos Stencil"/>
                <a:sym typeface="Stardos Stencil"/>
              </a:rPr>
              <a:t>Total sistema ASENTAMIENTOS HUMANOS</a:t>
            </a:r>
            <a:endParaRPr sz="4800" b="1">
              <a:solidFill>
                <a:srgbClr val="060F18"/>
              </a:solidFill>
              <a:latin typeface="Stardos Stencil"/>
              <a:ea typeface="Stardos Stencil"/>
              <a:cs typeface="Stardos Stencil"/>
              <a:sym typeface="Stardos Stencil"/>
            </a:endParaRPr>
          </a:p>
        </p:txBody>
      </p:sp>
      <p:sp>
        <p:nvSpPr>
          <p:cNvPr id="423" name="Google Shape;423;p48"/>
          <p:cNvSpPr txBox="1"/>
          <p:nvPr/>
        </p:nvSpPr>
        <p:spPr>
          <a:xfrm>
            <a:off x="3889421" y="3103808"/>
            <a:ext cx="535761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3600" b="1">
                <a:solidFill>
                  <a:schemeClr val="dk1"/>
                </a:solidFill>
                <a:latin typeface="Calibri"/>
                <a:ea typeface="Calibri"/>
                <a:cs typeface="Calibri"/>
                <a:sym typeface="Calibri"/>
              </a:rPr>
              <a:t>INVERSIÓN   =   10,559.17 </a:t>
            </a:r>
            <a:endParaRPr/>
          </a:p>
          <a:p>
            <a:pPr marL="0" marR="0" lvl="0" indent="0" algn="l" rtl="0">
              <a:spcBef>
                <a:spcPts val="0"/>
              </a:spcBef>
              <a:spcAft>
                <a:spcPts val="0"/>
              </a:spcAft>
              <a:buNone/>
            </a:pPr>
            <a:endParaRPr sz="3600" b="1">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7"/>
        <p:cNvGrpSpPr/>
        <p:nvPr/>
      </p:nvGrpSpPr>
      <p:grpSpPr>
        <a:xfrm>
          <a:off x="0" y="0"/>
          <a:ext cx="0" cy="0"/>
          <a:chOff x="0" y="0"/>
          <a:chExt cx="0" cy="0"/>
        </a:xfrm>
      </p:grpSpPr>
      <p:sp>
        <p:nvSpPr>
          <p:cNvPr id="428" name="Google Shape;428;p49"/>
          <p:cNvSpPr/>
          <p:nvPr/>
        </p:nvSpPr>
        <p:spPr>
          <a:xfrm>
            <a:off x="788565" y="6467911"/>
            <a:ext cx="931178" cy="260059"/>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
        <p:nvSpPr>
          <p:cNvPr id="2" name="CuadroTexto 1"/>
          <p:cNvSpPr txBox="1"/>
          <p:nvPr/>
        </p:nvSpPr>
        <p:spPr>
          <a:xfrm>
            <a:off x="4666891" y="2510287"/>
            <a:ext cx="5607169"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4000" dirty="0" smtClean="0"/>
              <a:t>INFRAESTRUCTURA COMUNITARIA</a:t>
            </a:r>
            <a:endParaRPr lang="es-EC" sz="4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2"/>
        <p:cNvGrpSpPr/>
        <p:nvPr/>
      </p:nvGrpSpPr>
      <p:grpSpPr>
        <a:xfrm>
          <a:off x="0" y="0"/>
          <a:ext cx="0" cy="0"/>
          <a:chOff x="0" y="0"/>
          <a:chExt cx="0" cy="0"/>
        </a:xfrm>
      </p:grpSpPr>
      <p:sp>
        <p:nvSpPr>
          <p:cNvPr id="433" name="Google Shape;433;p50"/>
          <p:cNvSpPr txBox="1"/>
          <p:nvPr/>
        </p:nvSpPr>
        <p:spPr>
          <a:xfrm>
            <a:off x="8111543" y="5980158"/>
            <a:ext cx="119773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1800" b="1">
                <a:solidFill>
                  <a:schemeClr val="dk1"/>
                </a:solidFill>
                <a:latin typeface="Calibri"/>
                <a:ea typeface="Calibri"/>
                <a:cs typeface="Calibri"/>
                <a:sym typeface="Calibri"/>
              </a:rPr>
              <a:t>TOTAL = </a:t>
            </a:r>
            <a:endParaRPr/>
          </a:p>
        </p:txBody>
      </p:sp>
      <p:sp>
        <p:nvSpPr>
          <p:cNvPr id="434" name="Google Shape;434;p50"/>
          <p:cNvSpPr txBox="1"/>
          <p:nvPr/>
        </p:nvSpPr>
        <p:spPr>
          <a:xfrm>
            <a:off x="9543245" y="5962918"/>
            <a:ext cx="1918952"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2400" b="1">
                <a:solidFill>
                  <a:schemeClr val="dk1"/>
                </a:solidFill>
                <a:latin typeface="Calibri"/>
                <a:ea typeface="Calibri"/>
                <a:cs typeface="Calibri"/>
                <a:sym typeface="Calibri"/>
              </a:rPr>
              <a:t>27,065.30</a:t>
            </a:r>
            <a:endParaRPr/>
          </a:p>
        </p:txBody>
      </p:sp>
      <p:graphicFrame>
        <p:nvGraphicFramePr>
          <p:cNvPr id="435" name="Google Shape;435;p50"/>
          <p:cNvGraphicFramePr/>
          <p:nvPr>
            <p:extLst>
              <p:ext uri="{D42A27DB-BD31-4B8C-83A1-F6EECF244321}">
                <p14:modId xmlns:p14="http://schemas.microsoft.com/office/powerpoint/2010/main" val="4046980987"/>
              </p:ext>
            </p:extLst>
          </p:nvPr>
        </p:nvGraphicFramePr>
        <p:xfrm>
          <a:off x="1031845" y="1501628"/>
          <a:ext cx="10511400" cy="3992045"/>
        </p:xfrm>
        <a:graphic>
          <a:graphicData uri="http://schemas.openxmlformats.org/drawingml/2006/table">
            <a:tbl>
              <a:tblPr>
                <a:noFill/>
                <a:tableStyleId>{DB080B4D-76A4-44CB-BC2C-D1B1B4D41A14}</a:tableStyleId>
              </a:tblPr>
              <a:tblGrid>
                <a:gridCol w="8744775"/>
                <a:gridCol w="1766625"/>
              </a:tblGrid>
              <a:tr h="177325">
                <a:tc gridSpan="2">
                  <a:txBody>
                    <a:bodyPr/>
                    <a:lstStyle/>
                    <a:p>
                      <a:pPr marL="0" marR="0" lvl="0" indent="0" algn="ctr" rtl="0">
                        <a:spcBef>
                          <a:spcPts val="0"/>
                        </a:spcBef>
                        <a:spcAft>
                          <a:spcPts val="0"/>
                        </a:spcAft>
                        <a:buNone/>
                      </a:pPr>
                      <a:r>
                        <a:rPr lang="es-EC" sz="1600" b="1" u="none" strike="noStrike" cap="none" dirty="0" smtClean="0">
                          <a:solidFill>
                            <a:schemeClr val="tx1"/>
                          </a:solidFill>
                          <a:latin typeface="Arial"/>
                          <a:ea typeface="Arial"/>
                          <a:cs typeface="Arial"/>
                          <a:sym typeface="Arial"/>
                        </a:rPr>
                        <a:t>INFRAESTRUCTURA COMUNITARIA</a:t>
                      </a:r>
                      <a:endParaRPr sz="1600" b="1" i="0" u="none" strike="noStrike" cap="none" dirty="0">
                        <a:solidFill>
                          <a:schemeClr val="tx1"/>
                        </a:solidFill>
                        <a:latin typeface="Arial"/>
                        <a:ea typeface="Arial"/>
                        <a:cs typeface="Arial"/>
                        <a:sym typeface="Arial"/>
                      </a:endParaRPr>
                    </a:p>
                  </a:txBody>
                  <a:tcPr marL="9525" marR="9525" marT="9525" marB="0" anchor="b"/>
                </a:tc>
                <a:tc hMerge="1">
                  <a:txBody>
                    <a:bodyPr/>
                    <a:lstStyle/>
                    <a:p>
                      <a:endParaRPr lang="es-EC"/>
                    </a:p>
                  </a:txBody>
                  <a:tcPr/>
                </a:tc>
              </a:tr>
              <a:tr h="177325">
                <a:tc>
                  <a:txBody>
                    <a:bodyPr/>
                    <a:lstStyle/>
                    <a:p>
                      <a:pPr marL="0" marR="0" lvl="0" indent="0" algn="ctr" rtl="0">
                        <a:spcBef>
                          <a:spcPts val="0"/>
                        </a:spcBef>
                        <a:spcAft>
                          <a:spcPts val="0"/>
                        </a:spcAft>
                        <a:buNone/>
                      </a:pPr>
                      <a:r>
                        <a:rPr lang="es-EC" sz="1200" b="1" u="none" strike="noStrike" cap="none" dirty="0">
                          <a:solidFill>
                            <a:schemeClr val="tx1"/>
                          </a:solidFill>
                          <a:latin typeface="Arial"/>
                          <a:ea typeface="Arial"/>
                          <a:cs typeface="Arial"/>
                          <a:sym typeface="Arial"/>
                        </a:rPr>
                        <a:t>DETALLE</a:t>
                      </a:r>
                      <a:endParaRPr sz="1200" b="1" i="0" u="none" strike="noStrike" cap="none" dirty="0">
                        <a:solidFill>
                          <a:schemeClr val="tx1"/>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s-EC" sz="1200" b="1" u="none" strike="noStrike" cap="none">
                          <a:latin typeface="Arial"/>
                          <a:ea typeface="Arial"/>
                          <a:cs typeface="Arial"/>
                          <a:sym typeface="Arial"/>
                        </a:rPr>
                        <a:t>RUBRO</a:t>
                      </a:r>
                      <a:endParaRPr sz="1200" b="1" i="0" u="none" strike="noStrike" cap="none">
                        <a:solidFill>
                          <a:srgbClr val="000000"/>
                        </a:solidFill>
                        <a:latin typeface="Arial"/>
                        <a:ea typeface="Arial"/>
                        <a:cs typeface="Arial"/>
                        <a:sym typeface="Arial"/>
                      </a:endParaRPr>
                    </a:p>
                  </a:txBody>
                  <a:tcPr marL="9525" marR="9525" marT="9525" marB="0" anchor="b"/>
                </a:tc>
              </a:tr>
              <a:tr h="531950">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Mantenimiento y Reparación de las ventanas de la casa comunal de las comunidades: Simón Bolívar, El Rosal y Cabecera Parroquial.</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952.00 </a:t>
                      </a:r>
                      <a:endParaRPr sz="1200" b="0" i="0" u="none" strike="noStrike" cap="none">
                        <a:solidFill>
                          <a:srgbClr val="000000"/>
                        </a:solidFill>
                        <a:latin typeface="Arial"/>
                        <a:ea typeface="Arial"/>
                        <a:cs typeface="Arial"/>
                        <a:sym typeface="Arial"/>
                      </a:endParaRPr>
                    </a:p>
                  </a:txBody>
                  <a:tcPr marL="9525" marR="9525" marT="9525" marB="0" anchor="b"/>
                </a:tc>
              </a:tr>
              <a:tr h="531950">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Mantenimiento y readecuación de las instalaciones eléctricas e iluminarias del Bar de la Cancha de césped sintético y cancha de indor de la Comunidad Simón Bolívar.</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2,836.66 </a:t>
                      </a:r>
                      <a:endParaRPr sz="1200" b="0" i="0" u="none" strike="noStrike" cap="none">
                        <a:solidFill>
                          <a:srgbClr val="000000"/>
                        </a:solidFill>
                        <a:latin typeface="Arial"/>
                        <a:ea typeface="Arial"/>
                        <a:cs typeface="Arial"/>
                        <a:sym typeface="Arial"/>
                      </a:endParaRPr>
                    </a:p>
                  </a:txBody>
                  <a:tcPr marL="9525" marR="9525" marT="9525" marB="0" anchor="b"/>
                </a:tc>
              </a:tr>
              <a:tr h="354625">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Mantenimiento y limpieza de cunetas, esteros y linderos de la Urbanización de interés social Finca las Palmas.</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5,040.00 </a:t>
                      </a:r>
                      <a:endParaRPr sz="1200" b="0" i="0" u="none" strike="noStrike" cap="none">
                        <a:solidFill>
                          <a:srgbClr val="000000"/>
                        </a:solidFill>
                        <a:latin typeface="Arial"/>
                        <a:ea typeface="Arial"/>
                        <a:cs typeface="Arial"/>
                        <a:sym typeface="Arial"/>
                      </a:endParaRPr>
                    </a:p>
                  </a:txBody>
                  <a:tcPr marL="9525" marR="9525" marT="9525" marB="0" anchor="b"/>
                </a:tc>
              </a:tr>
              <a:tr h="354625">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Readecuación de las instalaciones eléctricas del Infocentro de la Cabecera Parroquial e Infocentro de la comunidad El Rosal.</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2,960.18 </a:t>
                      </a:r>
                      <a:endParaRPr sz="1200" b="0" i="0" u="none" strike="noStrike" cap="none">
                        <a:solidFill>
                          <a:srgbClr val="000000"/>
                        </a:solidFill>
                        <a:latin typeface="Arial"/>
                        <a:ea typeface="Arial"/>
                        <a:cs typeface="Arial"/>
                        <a:sym typeface="Arial"/>
                      </a:endParaRPr>
                    </a:p>
                  </a:txBody>
                  <a:tcPr marL="9525" marR="9525" marT="9525" marB="0" anchor="b"/>
                </a:tc>
              </a:tr>
              <a:tr h="354625">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Materiales de Ferreteria para mantenimiento del dique de Fátima.</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775.25 </a:t>
                      </a:r>
                      <a:endParaRPr sz="1200" b="0" i="0" u="none" strike="noStrike" cap="none">
                        <a:solidFill>
                          <a:srgbClr val="000000"/>
                        </a:solidFill>
                        <a:latin typeface="Arial"/>
                        <a:ea typeface="Arial"/>
                        <a:cs typeface="Arial"/>
                        <a:sym typeface="Arial"/>
                      </a:endParaRPr>
                    </a:p>
                  </a:txBody>
                  <a:tcPr marL="9525" marR="9525" marT="9525" marB="0" anchor="b"/>
                </a:tc>
              </a:tr>
              <a:tr h="354625">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Materiales de ferreteria entregado a las Comunidades para arreglos menores.</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3,997.71 </a:t>
                      </a:r>
                      <a:endParaRPr sz="1200" b="0" i="0" u="none" strike="noStrike" cap="none">
                        <a:solidFill>
                          <a:srgbClr val="000000"/>
                        </a:solidFill>
                        <a:latin typeface="Arial"/>
                        <a:ea typeface="Arial"/>
                        <a:cs typeface="Arial"/>
                        <a:sym typeface="Arial"/>
                      </a:endParaRPr>
                    </a:p>
                  </a:txBody>
                  <a:tcPr marL="9525" marR="9525" marT="9525" marB="0" anchor="b"/>
                </a:tc>
              </a:tr>
              <a:tr h="354625">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Adquisición de tuberia PVC 110 MMM, 90MMM Y 63MM para la Urbanización de interes social Finca las Palmas.</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7,986.56 </a:t>
                      </a:r>
                      <a:endParaRPr sz="1200" b="0" i="0" u="none" strike="noStrike" cap="none">
                        <a:solidFill>
                          <a:srgbClr val="000000"/>
                        </a:solidFill>
                        <a:latin typeface="Arial"/>
                        <a:ea typeface="Arial"/>
                        <a:cs typeface="Arial"/>
                        <a:sym typeface="Arial"/>
                      </a:endParaRPr>
                    </a:p>
                  </a:txBody>
                  <a:tcPr marL="9525" marR="9525" marT="9525" marB="0" anchor="b"/>
                </a:tc>
              </a:tr>
              <a:tr h="354625">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Pintura y materiales para mantenimiento de aula taller del Adulto Mayor y Aulas de la Fé Comunida Murialdo.</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697.11 </a:t>
                      </a:r>
                      <a:endParaRPr sz="1200" b="0" i="0" u="none" strike="noStrike" cap="none">
                        <a:solidFill>
                          <a:srgbClr val="000000"/>
                        </a:solidFill>
                        <a:latin typeface="Arial"/>
                        <a:ea typeface="Arial"/>
                        <a:cs typeface="Arial"/>
                        <a:sym typeface="Arial"/>
                      </a:endParaRPr>
                    </a:p>
                  </a:txBody>
                  <a:tcPr marL="9525" marR="9525" marT="9525" marB="0" anchor="b"/>
                </a:tc>
              </a:tr>
              <a:tr h="354625">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Pintura y materiales para mantenimiento de cementerio de la Cabecera Parroquial de Fátima.</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r" rtl="0">
                        <a:spcBef>
                          <a:spcPts val="0"/>
                        </a:spcBef>
                        <a:spcAft>
                          <a:spcPts val="0"/>
                        </a:spcAft>
                        <a:buNone/>
                      </a:pPr>
                      <a:r>
                        <a:rPr lang="es-EC" sz="1200" u="none" strike="noStrike" cap="none">
                          <a:latin typeface="Arial"/>
                          <a:ea typeface="Arial"/>
                          <a:cs typeface="Arial"/>
                          <a:sym typeface="Arial"/>
                        </a:rPr>
                        <a:t>       1,819.83 </a:t>
                      </a:r>
                      <a:endParaRPr sz="1200" b="0" i="0" u="none" strike="noStrike" cap="none">
                        <a:solidFill>
                          <a:srgbClr val="000000"/>
                        </a:solidFill>
                        <a:latin typeface="Arial"/>
                        <a:ea typeface="Arial"/>
                        <a:cs typeface="Arial"/>
                        <a:sym typeface="Arial"/>
                      </a:endParaRPr>
                    </a:p>
                  </a:txBody>
                  <a:tcPr marL="9525" marR="9525" marT="9525" marB="0" anchor="b"/>
                </a:tc>
              </a:tr>
            </a:tbl>
          </a:graphicData>
        </a:graphic>
      </p:graphicFrame>
      <p:sp>
        <p:nvSpPr>
          <p:cNvPr id="436" name="Google Shape;436;p50"/>
          <p:cNvSpPr/>
          <p:nvPr/>
        </p:nvSpPr>
        <p:spPr>
          <a:xfrm>
            <a:off x="788565" y="6467911"/>
            <a:ext cx="931178" cy="260059"/>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0"/>
        <p:cNvGrpSpPr/>
        <p:nvPr/>
      </p:nvGrpSpPr>
      <p:grpSpPr>
        <a:xfrm>
          <a:off x="0" y="0"/>
          <a:ext cx="0" cy="0"/>
          <a:chOff x="0" y="0"/>
          <a:chExt cx="0" cy="0"/>
        </a:xfrm>
      </p:grpSpPr>
      <p:sp>
        <p:nvSpPr>
          <p:cNvPr id="441" name="Google Shape;441;p51"/>
          <p:cNvSpPr/>
          <p:nvPr/>
        </p:nvSpPr>
        <p:spPr>
          <a:xfrm>
            <a:off x="788565" y="6467911"/>
            <a:ext cx="931178" cy="260059"/>
          </a:xfrm>
          <a:prstGeom prst="rect">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
        <p:nvSpPr>
          <p:cNvPr id="442" name="Google Shape;442;p51"/>
          <p:cNvSpPr txBox="1"/>
          <p:nvPr/>
        </p:nvSpPr>
        <p:spPr>
          <a:xfrm>
            <a:off x="1687131" y="1807495"/>
            <a:ext cx="9040969" cy="822261"/>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60F18"/>
              </a:buClr>
              <a:buSzPts val="4000"/>
              <a:buFont typeface="Stardos Stencil"/>
              <a:buNone/>
            </a:pPr>
            <a:r>
              <a:rPr lang="es-EC" sz="4000" b="1" dirty="0" smtClean="0">
                <a:solidFill>
                  <a:srgbClr val="060F18"/>
                </a:solidFill>
                <a:latin typeface="Stardos Stencil"/>
                <a:ea typeface="Stardos Stencil"/>
                <a:cs typeface="Stardos Stencil"/>
                <a:sym typeface="Stardos Stencil"/>
              </a:rPr>
              <a:t>TOTAL SISTEMA INFRAESTRUCTURA COMUNITARIA</a:t>
            </a:r>
            <a:endParaRPr sz="4800" b="1" dirty="0">
              <a:solidFill>
                <a:srgbClr val="060F18"/>
              </a:solidFill>
              <a:latin typeface="Stardos Stencil"/>
              <a:ea typeface="Stardos Stencil"/>
              <a:cs typeface="Stardos Stencil"/>
              <a:sym typeface="Stardos Stencil"/>
            </a:endParaRPr>
          </a:p>
        </p:txBody>
      </p:sp>
      <p:sp>
        <p:nvSpPr>
          <p:cNvPr id="443" name="Google Shape;443;p51"/>
          <p:cNvSpPr txBox="1"/>
          <p:nvPr/>
        </p:nvSpPr>
        <p:spPr>
          <a:xfrm>
            <a:off x="4065590" y="3027916"/>
            <a:ext cx="5357610"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3600" b="1">
                <a:solidFill>
                  <a:schemeClr val="dk1"/>
                </a:solidFill>
                <a:latin typeface="Calibri"/>
                <a:ea typeface="Calibri"/>
                <a:cs typeface="Calibri"/>
                <a:sym typeface="Calibri"/>
              </a:rPr>
              <a:t>INVERSIÓN   =    27,065.30 </a:t>
            </a:r>
            <a:endParaRPr/>
          </a:p>
          <a:p>
            <a:pPr marL="0" marR="0" lvl="0" indent="0" algn="l" rtl="0">
              <a:spcBef>
                <a:spcPts val="0"/>
              </a:spcBef>
              <a:spcAft>
                <a:spcPts val="0"/>
              </a:spcAft>
              <a:buNone/>
            </a:pPr>
            <a:r>
              <a:rPr lang="es-EC" sz="3600" b="1">
                <a:solidFill>
                  <a:schemeClr val="dk1"/>
                </a:solidFill>
                <a:latin typeface="Calibri"/>
                <a:ea typeface="Calibri"/>
                <a:cs typeface="Calibri"/>
                <a:sym typeface="Calibri"/>
              </a:rPr>
              <a:t> </a:t>
            </a:r>
            <a:endParaRPr/>
          </a:p>
          <a:p>
            <a:pPr marL="0" marR="0" lvl="0" indent="0" algn="l" rtl="0">
              <a:spcBef>
                <a:spcPts val="0"/>
              </a:spcBef>
              <a:spcAft>
                <a:spcPts val="0"/>
              </a:spcAft>
              <a:buNone/>
            </a:pPr>
            <a:endParaRPr sz="3600" b="1">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sp>
        <p:nvSpPr>
          <p:cNvPr id="115" name="Google Shape;115;p16"/>
          <p:cNvSpPr/>
          <p:nvPr/>
        </p:nvSpPr>
        <p:spPr>
          <a:xfrm>
            <a:off x="0" y="0"/>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6" name="Google Shape;116;p16"/>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117" name="Google Shape;117;p16"/>
          <p:cNvSpPr txBox="1"/>
          <p:nvPr/>
        </p:nvSpPr>
        <p:spPr>
          <a:xfrm>
            <a:off x="4035380" y="1049667"/>
            <a:ext cx="4353059" cy="656744"/>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F1C32"/>
              </a:buClr>
              <a:buSzPts val="4000"/>
              <a:buFont typeface="Corben"/>
              <a:buNone/>
            </a:pPr>
            <a:r>
              <a:rPr lang="es-EC" sz="4000" b="1">
                <a:solidFill>
                  <a:srgbClr val="0F1C32"/>
                </a:solidFill>
                <a:latin typeface="Corben"/>
                <a:ea typeface="Corben"/>
                <a:cs typeface="Corben"/>
                <a:sym typeface="Corben"/>
              </a:rPr>
              <a:t>VISION</a:t>
            </a:r>
            <a:endParaRPr/>
          </a:p>
        </p:txBody>
      </p:sp>
      <p:sp>
        <p:nvSpPr>
          <p:cNvPr id="118" name="Google Shape;118;p16"/>
          <p:cNvSpPr txBox="1"/>
          <p:nvPr/>
        </p:nvSpPr>
        <p:spPr>
          <a:xfrm>
            <a:off x="1034603" y="1706411"/>
            <a:ext cx="10354614" cy="1758228"/>
          </a:xfrm>
          <a:prstGeom prst="rect">
            <a:avLst/>
          </a:prstGeom>
          <a:noFill/>
          <a:ln>
            <a:noFill/>
          </a:ln>
        </p:spPr>
        <p:txBody>
          <a:bodyPr spcFirstLastPara="1" wrap="square" lIns="91425" tIns="45700" rIns="91425" bIns="45700" anchor="b" anchorCtr="0">
            <a:noAutofit/>
          </a:bodyPr>
          <a:lstStyle/>
          <a:p>
            <a:pPr marL="0" marR="0" lvl="0" indent="0" algn="just" rtl="0">
              <a:lnSpc>
                <a:spcPct val="80000"/>
              </a:lnSpc>
              <a:spcBef>
                <a:spcPts val="0"/>
              </a:spcBef>
              <a:spcAft>
                <a:spcPts val="0"/>
              </a:spcAft>
              <a:buClr>
                <a:schemeClr val="dk1"/>
              </a:buClr>
              <a:buSzPts val="1800"/>
              <a:buFont typeface="Quattrocento Sans"/>
              <a:buNone/>
            </a:pPr>
            <a:r>
              <a:rPr lang="es-EC" sz="1800" b="1">
                <a:solidFill>
                  <a:schemeClr val="dk1"/>
                </a:solidFill>
                <a:latin typeface="Quattrocento Sans"/>
                <a:ea typeface="Quattrocento Sans"/>
                <a:cs typeface="Quattrocento Sans"/>
                <a:sym typeface="Quattrocento Sans"/>
              </a:rPr>
              <a:t>La parroquia FATIMA al 2025, es un referente de territorio de aprovechamiento productivo sustentable, dónde la ventaja de sus condiciones naturales es utilizada por su población optimizando al máximo sus características únicas, genera las condiciones adecuadas para sus asentamientos poblacionales en base a la dotación de servicios básicos alternativos, se dan los espacios de participación y democracia para así lograr el Buen Vivir de sus habitantes. </a:t>
            </a:r>
            <a:endParaRPr sz="1800" b="1">
              <a:solidFill>
                <a:schemeClr val="dk1"/>
              </a:solidFill>
              <a:latin typeface="Quattrocento Sans"/>
              <a:ea typeface="Quattrocento Sans"/>
              <a:cs typeface="Quattrocento Sans"/>
              <a:sym typeface="Quattrocento Sans"/>
            </a:endParaRPr>
          </a:p>
        </p:txBody>
      </p:sp>
      <p:sp>
        <p:nvSpPr>
          <p:cNvPr id="119" name="Google Shape;119;p16"/>
          <p:cNvSpPr txBox="1"/>
          <p:nvPr/>
        </p:nvSpPr>
        <p:spPr>
          <a:xfrm>
            <a:off x="4395989" y="3451760"/>
            <a:ext cx="3631842" cy="540833"/>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F1C32"/>
              </a:buClr>
              <a:buSzPts val="4000"/>
              <a:buFont typeface="Corben"/>
              <a:buNone/>
            </a:pPr>
            <a:r>
              <a:rPr lang="es-EC" sz="4000" b="1">
                <a:solidFill>
                  <a:srgbClr val="0F1C32"/>
                </a:solidFill>
                <a:latin typeface="Corben"/>
                <a:ea typeface="Corben"/>
                <a:cs typeface="Corben"/>
                <a:sym typeface="Corben"/>
              </a:rPr>
              <a:t>MISION</a:t>
            </a:r>
            <a:endParaRPr/>
          </a:p>
        </p:txBody>
      </p:sp>
      <p:sp>
        <p:nvSpPr>
          <p:cNvPr id="120" name="Google Shape;120;p16"/>
          <p:cNvSpPr txBox="1"/>
          <p:nvPr/>
        </p:nvSpPr>
        <p:spPr>
          <a:xfrm>
            <a:off x="1034603" y="4344354"/>
            <a:ext cx="10354614" cy="1758228"/>
          </a:xfrm>
          <a:prstGeom prst="rect">
            <a:avLst/>
          </a:prstGeom>
          <a:noFill/>
          <a:ln>
            <a:noFill/>
          </a:ln>
        </p:spPr>
        <p:txBody>
          <a:bodyPr spcFirstLastPara="1" wrap="square" lIns="91425" tIns="45700" rIns="91425" bIns="45700" anchor="b" anchorCtr="0">
            <a:noAutofit/>
          </a:bodyPr>
          <a:lstStyle/>
          <a:p>
            <a:pPr marL="0" marR="0" lvl="0" indent="0" algn="just" rtl="0">
              <a:lnSpc>
                <a:spcPct val="80000"/>
              </a:lnSpc>
              <a:spcBef>
                <a:spcPts val="0"/>
              </a:spcBef>
              <a:spcAft>
                <a:spcPts val="0"/>
              </a:spcAft>
              <a:buClr>
                <a:schemeClr val="accent1"/>
              </a:buClr>
              <a:buSzPts val="1800"/>
              <a:buFont typeface="Calibri"/>
              <a:buNone/>
            </a:pPr>
            <a:endParaRPr sz="1800" b="1">
              <a:solidFill>
                <a:schemeClr val="dk1"/>
              </a:solidFill>
              <a:latin typeface="Quattrocento Sans"/>
              <a:ea typeface="Quattrocento Sans"/>
              <a:cs typeface="Quattrocento Sans"/>
              <a:sym typeface="Quattrocento Sans"/>
            </a:endParaRPr>
          </a:p>
        </p:txBody>
      </p:sp>
      <p:sp>
        <p:nvSpPr>
          <p:cNvPr id="121" name="Google Shape;121;p16"/>
          <p:cNvSpPr/>
          <p:nvPr/>
        </p:nvSpPr>
        <p:spPr>
          <a:xfrm>
            <a:off x="1034603" y="3992593"/>
            <a:ext cx="10470521" cy="1754326"/>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EC" sz="1800">
                <a:solidFill>
                  <a:schemeClr val="dk1"/>
                </a:solidFill>
                <a:latin typeface="Quattrocento Sans"/>
                <a:ea typeface="Quattrocento Sans"/>
                <a:cs typeface="Quattrocento Sans"/>
                <a:sym typeface="Quattrocento Sans"/>
              </a:rPr>
              <a:t>La parroquia Fátima busca conformar un sistema de gobernanza participativo e incluyente para fortalecer las capacidades tanto políticas como sociales, y genera a través de un sistema de planificación participativa la posibilidad de dar solución a los problemas territoriales actuales a través de la elaboración de presupuestos participativos como herramienta para distribuir recursos asignados al GAD parroquial y complementar las necesidades de financiamiento a través de gestión del equipo político</a:t>
            </a:r>
            <a:endParaRPr sz="1800">
              <a:solidFill>
                <a:schemeClr val="dk1"/>
              </a:solidFill>
              <a:latin typeface="Calibri"/>
              <a:ea typeface="Calibri"/>
              <a:cs typeface="Calibri"/>
              <a:sym typeface="Calibri"/>
            </a:endParaRPr>
          </a:p>
        </p:txBody>
      </p:sp>
      <p:sp>
        <p:nvSpPr>
          <p:cNvPr id="122" name="Google Shape;122;p16"/>
          <p:cNvSpPr/>
          <p:nvPr/>
        </p:nvSpPr>
        <p:spPr>
          <a:xfrm>
            <a:off x="788565" y="6459522"/>
            <a:ext cx="931178" cy="26005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7"/>
        <p:cNvGrpSpPr/>
        <p:nvPr/>
      </p:nvGrpSpPr>
      <p:grpSpPr>
        <a:xfrm>
          <a:off x="0" y="0"/>
          <a:ext cx="0" cy="0"/>
          <a:chOff x="0" y="0"/>
          <a:chExt cx="0" cy="0"/>
        </a:xfrm>
      </p:grpSpPr>
      <p:sp>
        <p:nvSpPr>
          <p:cNvPr id="448" name="Google Shape;448;p52"/>
          <p:cNvSpPr/>
          <p:nvPr/>
        </p:nvSpPr>
        <p:spPr>
          <a:xfrm>
            <a:off x="0" y="0"/>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9" name="Google Shape;449;p52"/>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450" name="Google Shape;450;p52"/>
          <p:cNvSpPr txBox="1"/>
          <p:nvPr/>
        </p:nvSpPr>
        <p:spPr>
          <a:xfrm>
            <a:off x="2125014" y="1120462"/>
            <a:ext cx="8744754" cy="709810"/>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60F18"/>
              </a:buClr>
              <a:buSzPts val="4400"/>
              <a:buFont typeface="Stardos Stencil"/>
              <a:buNone/>
            </a:pPr>
            <a:r>
              <a:rPr lang="es-EC" sz="4400" b="1">
                <a:solidFill>
                  <a:srgbClr val="060F18"/>
                </a:solidFill>
                <a:latin typeface="Stardos Stencil"/>
                <a:ea typeface="Stardos Stencil"/>
                <a:cs typeface="Stardos Stencil"/>
                <a:sym typeface="Stardos Stencil"/>
              </a:rPr>
              <a:t>OTROS GASTOS DE INVERSIÓN</a:t>
            </a:r>
            <a:endParaRPr sz="5400" b="1">
              <a:solidFill>
                <a:srgbClr val="060F18"/>
              </a:solidFill>
              <a:latin typeface="Stardos Stencil"/>
              <a:ea typeface="Stardos Stencil"/>
              <a:cs typeface="Stardos Stencil"/>
              <a:sym typeface="Stardos Stencil"/>
            </a:endParaRPr>
          </a:p>
        </p:txBody>
      </p:sp>
      <p:graphicFrame>
        <p:nvGraphicFramePr>
          <p:cNvPr id="451" name="Google Shape;451;p52"/>
          <p:cNvGraphicFramePr/>
          <p:nvPr/>
        </p:nvGraphicFramePr>
        <p:xfrm>
          <a:off x="3201798" y="2380266"/>
          <a:ext cx="5788425" cy="1424050"/>
        </p:xfrm>
        <a:graphic>
          <a:graphicData uri="http://schemas.openxmlformats.org/drawingml/2006/table">
            <a:tbl>
              <a:tblPr>
                <a:noFill/>
                <a:tableStyleId>{70BE2617-5C1B-45D1-91D2-58DFBD374685}</a:tableStyleId>
              </a:tblPr>
              <a:tblGrid>
                <a:gridCol w="4815575"/>
                <a:gridCol w="972850"/>
              </a:tblGrid>
              <a:tr h="459300">
                <a:tc>
                  <a:txBody>
                    <a:bodyPr/>
                    <a:lstStyle/>
                    <a:p>
                      <a:pPr marL="0" marR="0" lvl="0" indent="0" algn="ctr" rtl="0">
                        <a:spcBef>
                          <a:spcPts val="0"/>
                        </a:spcBef>
                        <a:spcAft>
                          <a:spcPts val="0"/>
                        </a:spcAft>
                        <a:buNone/>
                      </a:pPr>
                      <a:r>
                        <a:rPr lang="es-EC" sz="1200" b="1" u="none" strike="noStrike" cap="none">
                          <a:latin typeface="Arial"/>
                          <a:ea typeface="Arial"/>
                          <a:cs typeface="Arial"/>
                          <a:sym typeface="Arial"/>
                        </a:rPr>
                        <a:t>DETALLE</a:t>
                      </a:r>
                      <a:endParaRPr sz="1200" b="1"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ctr" rtl="0">
                        <a:spcBef>
                          <a:spcPts val="0"/>
                        </a:spcBef>
                        <a:spcAft>
                          <a:spcPts val="0"/>
                        </a:spcAft>
                        <a:buNone/>
                      </a:pPr>
                      <a:r>
                        <a:rPr lang="es-EC" sz="1200" b="1" u="none" strike="noStrike" cap="none">
                          <a:latin typeface="Arial"/>
                          <a:ea typeface="Arial"/>
                          <a:cs typeface="Arial"/>
                          <a:sym typeface="Arial"/>
                        </a:rPr>
                        <a:t>RUBRO</a:t>
                      </a:r>
                      <a:endParaRPr sz="1200" b="1" i="0" u="none" strike="noStrike" cap="none">
                        <a:solidFill>
                          <a:srgbClr val="000000"/>
                        </a:solidFill>
                        <a:latin typeface="Arial"/>
                        <a:ea typeface="Arial"/>
                        <a:cs typeface="Arial"/>
                        <a:sym typeface="Arial"/>
                      </a:endParaRPr>
                    </a:p>
                  </a:txBody>
                  <a:tcPr marL="9525" marR="9525" marT="9525" marB="0" anchor="b"/>
                </a:tc>
              </a:tr>
              <a:tr h="505450">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Aporte del 1% CONAGOPARE Nacional y 2% CONAGOPARE Provincial</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     26,296.46 </a:t>
                      </a:r>
                      <a:endParaRPr sz="1200" b="0" i="0" u="none" strike="noStrike" cap="none">
                        <a:solidFill>
                          <a:srgbClr val="000000"/>
                        </a:solidFill>
                        <a:latin typeface="Arial"/>
                        <a:ea typeface="Arial"/>
                        <a:cs typeface="Arial"/>
                        <a:sym typeface="Arial"/>
                      </a:endParaRPr>
                    </a:p>
                  </a:txBody>
                  <a:tcPr marL="9525" marR="9525" marT="9525" marB="0" anchor="b"/>
                </a:tc>
              </a:tr>
              <a:tr h="459300">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Devolución aporte terreno las Palmas</a:t>
                      </a:r>
                      <a:endParaRPr sz="1200" b="0" i="0" u="none" strike="noStrike" cap="none">
                        <a:solidFill>
                          <a:srgbClr val="000000"/>
                        </a:solidFill>
                        <a:latin typeface="Arial"/>
                        <a:ea typeface="Arial"/>
                        <a:cs typeface="Arial"/>
                        <a:sym typeface="Arial"/>
                      </a:endParaRPr>
                    </a:p>
                  </a:txBody>
                  <a:tcPr marL="9525" marR="9525" marT="9525" marB="0" anchor="b"/>
                </a:tc>
                <a:tc>
                  <a:txBody>
                    <a:bodyPr/>
                    <a:lstStyle/>
                    <a:p>
                      <a:pPr marL="0" marR="0" lvl="0" indent="0" algn="l" rtl="0">
                        <a:spcBef>
                          <a:spcPts val="0"/>
                        </a:spcBef>
                        <a:spcAft>
                          <a:spcPts val="0"/>
                        </a:spcAft>
                        <a:buNone/>
                      </a:pPr>
                      <a:r>
                        <a:rPr lang="es-EC" sz="1200" u="none" strike="noStrike" cap="none">
                          <a:latin typeface="Arial"/>
                          <a:ea typeface="Arial"/>
                          <a:cs typeface="Arial"/>
                          <a:sym typeface="Arial"/>
                        </a:rPr>
                        <a:t>     29,350.00 </a:t>
                      </a:r>
                      <a:endParaRPr sz="1200" b="0" i="0" u="none" strike="noStrike" cap="none">
                        <a:solidFill>
                          <a:srgbClr val="000000"/>
                        </a:solidFill>
                        <a:latin typeface="Arial"/>
                        <a:ea typeface="Arial"/>
                        <a:cs typeface="Arial"/>
                        <a:sym typeface="Arial"/>
                      </a:endParaRPr>
                    </a:p>
                  </a:txBody>
                  <a:tcPr marL="9525" marR="9525" marT="9525" marB="0" anchor="b"/>
                </a:tc>
              </a:tr>
            </a:tbl>
          </a:graphicData>
        </a:graphic>
      </p:graphicFrame>
      <p:sp>
        <p:nvSpPr>
          <p:cNvPr id="452" name="Google Shape;452;p52"/>
          <p:cNvSpPr/>
          <p:nvPr/>
        </p:nvSpPr>
        <p:spPr>
          <a:xfrm>
            <a:off x="788565" y="6467911"/>
            <a:ext cx="931178" cy="26005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
        <p:nvSpPr>
          <p:cNvPr id="453" name="Google Shape;453;p52"/>
          <p:cNvSpPr txBox="1"/>
          <p:nvPr/>
        </p:nvSpPr>
        <p:spPr>
          <a:xfrm>
            <a:off x="8111543" y="5980158"/>
            <a:ext cx="119773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1800" b="1">
                <a:solidFill>
                  <a:schemeClr val="dk1"/>
                </a:solidFill>
                <a:latin typeface="Calibri"/>
                <a:ea typeface="Calibri"/>
                <a:cs typeface="Calibri"/>
                <a:sym typeface="Calibri"/>
              </a:rPr>
              <a:t>TOTAL = </a:t>
            </a:r>
            <a:endParaRPr/>
          </a:p>
        </p:txBody>
      </p:sp>
      <p:sp>
        <p:nvSpPr>
          <p:cNvPr id="454" name="Google Shape;454;p52"/>
          <p:cNvSpPr txBox="1"/>
          <p:nvPr/>
        </p:nvSpPr>
        <p:spPr>
          <a:xfrm>
            <a:off x="9323692" y="5887825"/>
            <a:ext cx="1918952"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2400" b="1">
                <a:solidFill>
                  <a:schemeClr val="dk1"/>
                </a:solidFill>
                <a:latin typeface="Calibri"/>
                <a:ea typeface="Calibri"/>
                <a:cs typeface="Calibri"/>
                <a:sym typeface="Calibri"/>
              </a:rPr>
              <a:t>55,646.46</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8"/>
        <p:cNvGrpSpPr/>
        <p:nvPr/>
      </p:nvGrpSpPr>
      <p:grpSpPr>
        <a:xfrm>
          <a:off x="0" y="0"/>
          <a:ext cx="0" cy="0"/>
          <a:chOff x="0" y="0"/>
          <a:chExt cx="0" cy="0"/>
        </a:xfrm>
      </p:grpSpPr>
      <p:sp>
        <p:nvSpPr>
          <p:cNvPr id="459" name="Google Shape;459;p53"/>
          <p:cNvSpPr/>
          <p:nvPr/>
        </p:nvSpPr>
        <p:spPr>
          <a:xfrm>
            <a:off x="0" y="0"/>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0" name="Google Shape;460;p53"/>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461" name="Google Shape;461;p53"/>
          <p:cNvSpPr txBox="1"/>
          <p:nvPr/>
        </p:nvSpPr>
        <p:spPr>
          <a:xfrm>
            <a:off x="165370" y="953036"/>
            <a:ext cx="11294772" cy="709810"/>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60F18"/>
              </a:buClr>
              <a:buSzPts val="4000"/>
              <a:buFont typeface="Stardos Stencil"/>
              <a:buNone/>
            </a:pPr>
            <a:r>
              <a:rPr lang="es-EC" sz="4000" b="1">
                <a:solidFill>
                  <a:srgbClr val="060F18"/>
                </a:solidFill>
                <a:latin typeface="Stardos Stencil"/>
                <a:ea typeface="Stardos Stencil"/>
                <a:cs typeface="Stardos Stencil"/>
                <a:sym typeface="Stardos Stencil"/>
              </a:rPr>
              <a:t>GRAFICA DE PORCENTAJES DE SISTEMAS </a:t>
            </a:r>
            <a:endParaRPr sz="4800" b="1">
              <a:solidFill>
                <a:srgbClr val="060F18"/>
              </a:solidFill>
              <a:latin typeface="Stardos Stencil"/>
              <a:ea typeface="Stardos Stencil"/>
              <a:cs typeface="Stardos Stencil"/>
              <a:sym typeface="Stardos Stencil"/>
            </a:endParaRPr>
          </a:p>
        </p:txBody>
      </p:sp>
      <p:sp>
        <p:nvSpPr>
          <p:cNvPr id="462" name="Google Shape;462;p53"/>
          <p:cNvSpPr/>
          <p:nvPr/>
        </p:nvSpPr>
        <p:spPr>
          <a:xfrm>
            <a:off x="788565" y="6467911"/>
            <a:ext cx="931178" cy="26005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graphicFrame>
        <p:nvGraphicFramePr>
          <p:cNvPr id="7" name="Gráfico 6">
            <a:extLst>
              <a:ext uri="{FF2B5EF4-FFF2-40B4-BE49-F238E27FC236}">
                <a16:creationId xmlns:xdr="http://schemas.openxmlformats.org/drawingml/2006/spreadsheetDrawing" xmlns:a16="http://schemas.microsoft.com/office/drawing/2014/main" xmlns="" xmlns:lc="http://schemas.openxmlformats.org/drawingml/2006/lockedCanvas" id="{C75DF334-0221-4A13-B63F-01A3DE22A731}"/>
              </a:ext>
            </a:extLst>
          </p:cNvPr>
          <p:cNvGraphicFramePr>
            <a:graphicFrameLocks/>
          </p:cNvGraphicFramePr>
          <p:nvPr>
            <p:extLst>
              <p:ext uri="{D42A27DB-BD31-4B8C-83A1-F6EECF244321}">
                <p14:modId xmlns:p14="http://schemas.microsoft.com/office/powerpoint/2010/main" val="3753496108"/>
              </p:ext>
            </p:extLst>
          </p:nvPr>
        </p:nvGraphicFramePr>
        <p:xfrm>
          <a:off x="69011" y="1500996"/>
          <a:ext cx="12059729" cy="415793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7"/>
        <p:cNvGrpSpPr/>
        <p:nvPr/>
      </p:nvGrpSpPr>
      <p:grpSpPr>
        <a:xfrm>
          <a:off x="0" y="0"/>
          <a:ext cx="0" cy="0"/>
          <a:chOff x="0" y="0"/>
          <a:chExt cx="0" cy="0"/>
        </a:xfrm>
      </p:grpSpPr>
      <p:sp>
        <p:nvSpPr>
          <p:cNvPr id="468" name="Google Shape;468;p54"/>
          <p:cNvSpPr/>
          <p:nvPr/>
        </p:nvSpPr>
        <p:spPr>
          <a:xfrm>
            <a:off x="0" y="0"/>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9" name="Google Shape;469;p54"/>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470" name="Google Shape;470;p54"/>
          <p:cNvSpPr txBox="1"/>
          <p:nvPr/>
        </p:nvSpPr>
        <p:spPr>
          <a:xfrm>
            <a:off x="476518" y="927279"/>
            <a:ext cx="11294772" cy="709810"/>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60F18"/>
              </a:buClr>
              <a:buSzPts val="4000"/>
              <a:buFont typeface="Stardos Stencil"/>
              <a:buNone/>
            </a:pPr>
            <a:r>
              <a:rPr lang="es-EC" sz="4000" b="1">
                <a:solidFill>
                  <a:srgbClr val="060F18"/>
                </a:solidFill>
                <a:latin typeface="Stardos Stencil"/>
                <a:ea typeface="Stardos Stencil"/>
                <a:cs typeface="Stardos Stencil"/>
                <a:sym typeface="Stardos Stencil"/>
              </a:rPr>
              <a:t>PORCENTAJES DE CADA SISTEMA</a:t>
            </a:r>
            <a:endParaRPr sz="4800" b="1">
              <a:solidFill>
                <a:srgbClr val="060F18"/>
              </a:solidFill>
              <a:latin typeface="Stardos Stencil"/>
              <a:ea typeface="Stardos Stencil"/>
              <a:cs typeface="Stardos Stencil"/>
              <a:sym typeface="Stardos Stencil"/>
            </a:endParaRPr>
          </a:p>
        </p:txBody>
      </p:sp>
      <p:sp>
        <p:nvSpPr>
          <p:cNvPr id="471" name="Google Shape;471;p54"/>
          <p:cNvSpPr txBox="1"/>
          <p:nvPr/>
        </p:nvSpPr>
        <p:spPr>
          <a:xfrm>
            <a:off x="7991341" y="6040192"/>
            <a:ext cx="153258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1800" b="1">
                <a:solidFill>
                  <a:schemeClr val="dk1"/>
                </a:solidFill>
                <a:latin typeface="Calibri"/>
                <a:ea typeface="Calibri"/>
                <a:cs typeface="Calibri"/>
                <a:sym typeface="Calibri"/>
              </a:rPr>
              <a:t>TOTAL  = </a:t>
            </a:r>
            <a:endParaRPr/>
          </a:p>
        </p:txBody>
      </p:sp>
      <p:sp>
        <p:nvSpPr>
          <p:cNvPr id="472" name="Google Shape;472;p54"/>
          <p:cNvSpPr txBox="1"/>
          <p:nvPr/>
        </p:nvSpPr>
        <p:spPr>
          <a:xfrm>
            <a:off x="9375820" y="6040192"/>
            <a:ext cx="1996225"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2800" b="1">
                <a:solidFill>
                  <a:schemeClr val="dk1"/>
                </a:solidFill>
                <a:latin typeface="Calibri"/>
                <a:ea typeface="Calibri"/>
                <a:cs typeface="Calibri"/>
                <a:sym typeface="Calibri"/>
              </a:rPr>
              <a:t>247,412.18</a:t>
            </a:r>
            <a:endParaRPr/>
          </a:p>
        </p:txBody>
      </p:sp>
      <p:sp>
        <p:nvSpPr>
          <p:cNvPr id="474" name="Google Shape;474;p54"/>
          <p:cNvSpPr/>
          <p:nvPr/>
        </p:nvSpPr>
        <p:spPr>
          <a:xfrm>
            <a:off x="788565" y="6467911"/>
            <a:ext cx="931178" cy="26005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graphicFrame>
        <p:nvGraphicFramePr>
          <p:cNvPr id="9" name="Gráfico 8">
            <a:extLst>
              <a:ext uri="{FF2B5EF4-FFF2-40B4-BE49-F238E27FC236}">
                <a16:creationId xmlns:xdr="http://schemas.openxmlformats.org/drawingml/2006/spreadsheetDrawing" xmlns:a16="http://schemas.microsoft.com/office/drawing/2014/main" xmlns="" xmlns:lc="http://schemas.openxmlformats.org/drawingml/2006/lockedCanvas" id="{A06192F8-2B27-41F6-9287-4FF9840AE21E}"/>
              </a:ext>
            </a:extLst>
          </p:cNvPr>
          <p:cNvGraphicFramePr>
            <a:graphicFrameLocks/>
          </p:cNvGraphicFramePr>
          <p:nvPr>
            <p:extLst>
              <p:ext uri="{D42A27DB-BD31-4B8C-83A1-F6EECF244321}">
                <p14:modId xmlns:p14="http://schemas.microsoft.com/office/powerpoint/2010/main" val="2102662371"/>
              </p:ext>
            </p:extLst>
          </p:nvPr>
        </p:nvGraphicFramePr>
        <p:xfrm>
          <a:off x="547026" y="1473187"/>
          <a:ext cx="10982725" cy="407359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8"/>
        <p:cNvGrpSpPr/>
        <p:nvPr/>
      </p:nvGrpSpPr>
      <p:grpSpPr>
        <a:xfrm>
          <a:off x="0" y="0"/>
          <a:ext cx="0" cy="0"/>
          <a:chOff x="0" y="0"/>
          <a:chExt cx="0" cy="0"/>
        </a:xfrm>
      </p:grpSpPr>
      <p:sp>
        <p:nvSpPr>
          <p:cNvPr id="479" name="Google Shape;479;p55"/>
          <p:cNvSpPr/>
          <p:nvPr/>
        </p:nvSpPr>
        <p:spPr>
          <a:xfrm>
            <a:off x="788565" y="6467911"/>
            <a:ext cx="931178" cy="260059"/>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3"/>
        <p:cNvGrpSpPr/>
        <p:nvPr/>
      </p:nvGrpSpPr>
      <p:grpSpPr>
        <a:xfrm>
          <a:off x="0" y="0"/>
          <a:ext cx="0" cy="0"/>
          <a:chOff x="0" y="0"/>
          <a:chExt cx="0" cy="0"/>
        </a:xfrm>
      </p:grpSpPr>
      <p:sp>
        <p:nvSpPr>
          <p:cNvPr id="484" name="Google Shape;484;p56"/>
          <p:cNvSpPr/>
          <p:nvPr/>
        </p:nvSpPr>
        <p:spPr>
          <a:xfrm>
            <a:off x="0" y="0"/>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85" name="Google Shape;485;p56"/>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486" name="Google Shape;486;p56"/>
          <p:cNvSpPr txBox="1"/>
          <p:nvPr/>
        </p:nvSpPr>
        <p:spPr>
          <a:xfrm>
            <a:off x="670984" y="4409641"/>
            <a:ext cx="4708633"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C" sz="1800" b="1">
                <a:solidFill>
                  <a:schemeClr val="dk1"/>
                </a:solidFill>
                <a:latin typeface="Calibri"/>
                <a:ea typeface="Calibri"/>
                <a:cs typeface="Calibri"/>
                <a:sym typeface="Calibri"/>
              </a:rPr>
              <a:t>FIRMA DE CONVENIO GAD PROVINCIAL DE PASTAZA Y GAD PARROQUIAL DE FATIMA</a:t>
            </a:r>
            <a:endParaRPr/>
          </a:p>
          <a:p>
            <a:pPr marL="0" marR="0" lvl="0" indent="0" algn="ctr" rtl="0">
              <a:spcBef>
                <a:spcPts val="0"/>
              </a:spcBef>
              <a:spcAft>
                <a:spcPts val="0"/>
              </a:spcAft>
              <a:buNone/>
            </a:pPr>
            <a:r>
              <a:rPr lang="es-EC" sz="1800" b="1">
                <a:solidFill>
                  <a:schemeClr val="dk1"/>
                </a:solidFill>
                <a:latin typeface="Calibri"/>
                <a:ea typeface="Calibri"/>
                <a:cs typeface="Calibri"/>
                <a:sym typeface="Calibri"/>
              </a:rPr>
              <a:t>“PROYECTO DE RESTAURACIÓN FORESTAL RIO PASURCO”</a:t>
            </a:r>
            <a:endParaRPr/>
          </a:p>
        </p:txBody>
      </p:sp>
      <p:sp>
        <p:nvSpPr>
          <p:cNvPr id="487" name="Google Shape;487;p56"/>
          <p:cNvSpPr txBox="1"/>
          <p:nvPr/>
        </p:nvSpPr>
        <p:spPr>
          <a:xfrm>
            <a:off x="6769916" y="4828383"/>
            <a:ext cx="4597167"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C" sz="1800" b="1">
                <a:solidFill>
                  <a:schemeClr val="dk1"/>
                </a:solidFill>
                <a:latin typeface="Calibri"/>
                <a:ea typeface="Calibri"/>
                <a:cs typeface="Calibri"/>
                <a:sym typeface="Calibri"/>
              </a:rPr>
              <a:t>ENTREGA DE CERTIFICADOS A NIÑOS Y NIÑAS DE LA PARROQUIA</a:t>
            </a:r>
            <a:endParaRPr/>
          </a:p>
        </p:txBody>
      </p:sp>
      <p:sp>
        <p:nvSpPr>
          <p:cNvPr id="488" name="Google Shape;488;p56"/>
          <p:cNvSpPr/>
          <p:nvPr/>
        </p:nvSpPr>
        <p:spPr>
          <a:xfrm>
            <a:off x="6683936" y="1003998"/>
            <a:ext cx="4767036" cy="3651891"/>
          </a:xfrm>
          <a:prstGeom prst="roundRect">
            <a:avLst>
              <a:gd name="adj" fmla="val 10000"/>
            </a:avLst>
          </a:prstGeom>
          <a:blipFill rotWithShape="1">
            <a:blip r:embed="rId5">
              <a:alphaModFix/>
            </a:blip>
            <a:stretch>
              <a:fillRect l="-25997" r="-25998"/>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9" name="Google Shape;489;p56" descr="La imagen puede contener: 2 personas, incluido Gad Parroquial de FÃ¡tima, personas sonriendo"/>
          <p:cNvPicPr preferRelativeResize="0"/>
          <p:nvPr/>
        </p:nvPicPr>
        <p:blipFill rotWithShape="1">
          <a:blip r:embed="rId6">
            <a:alphaModFix/>
          </a:blip>
          <a:srcRect t="29595" b="30519"/>
          <a:stretch/>
        </p:blipFill>
        <p:spPr>
          <a:xfrm>
            <a:off x="780883" y="1462277"/>
            <a:ext cx="3857625" cy="2735331"/>
          </a:xfrm>
          <a:prstGeom prst="rect">
            <a:avLst/>
          </a:prstGeom>
          <a:noFill/>
          <a:ln>
            <a:noFill/>
          </a:ln>
        </p:spPr>
      </p:pic>
      <p:sp>
        <p:nvSpPr>
          <p:cNvPr id="490" name="Google Shape;490;p56"/>
          <p:cNvSpPr/>
          <p:nvPr/>
        </p:nvSpPr>
        <p:spPr>
          <a:xfrm>
            <a:off x="788565" y="6467911"/>
            <a:ext cx="931178" cy="260059"/>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4"/>
        <p:cNvGrpSpPr/>
        <p:nvPr/>
      </p:nvGrpSpPr>
      <p:grpSpPr>
        <a:xfrm>
          <a:off x="0" y="0"/>
          <a:ext cx="0" cy="0"/>
          <a:chOff x="0" y="0"/>
          <a:chExt cx="0" cy="0"/>
        </a:xfrm>
      </p:grpSpPr>
      <p:sp>
        <p:nvSpPr>
          <p:cNvPr id="495" name="Google Shape;495;p57"/>
          <p:cNvSpPr/>
          <p:nvPr/>
        </p:nvSpPr>
        <p:spPr>
          <a:xfrm>
            <a:off x="0" y="0"/>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96" name="Google Shape;496;p57"/>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497" name="Google Shape;497;p57"/>
          <p:cNvSpPr txBox="1"/>
          <p:nvPr/>
        </p:nvSpPr>
        <p:spPr>
          <a:xfrm>
            <a:off x="332795" y="4966883"/>
            <a:ext cx="489602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1800" b="1">
                <a:solidFill>
                  <a:schemeClr val="dk1"/>
                </a:solidFill>
                <a:latin typeface="Calibri"/>
                <a:ea typeface="Calibri"/>
                <a:cs typeface="Calibri"/>
                <a:sym typeface="Calibri"/>
              </a:rPr>
              <a:t>INSPECCIÓN DE SISTEMAS DE AGUA Y DRENAJE</a:t>
            </a:r>
            <a:endParaRPr/>
          </a:p>
        </p:txBody>
      </p:sp>
      <p:sp>
        <p:nvSpPr>
          <p:cNvPr id="498" name="Google Shape;498;p57"/>
          <p:cNvSpPr txBox="1"/>
          <p:nvPr/>
        </p:nvSpPr>
        <p:spPr>
          <a:xfrm>
            <a:off x="6559641" y="4973253"/>
            <a:ext cx="4657858"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C" sz="1800" b="1">
                <a:solidFill>
                  <a:schemeClr val="dk1"/>
                </a:solidFill>
                <a:latin typeface="Calibri"/>
                <a:ea typeface="Calibri"/>
                <a:cs typeface="Calibri"/>
                <a:sym typeface="Calibri"/>
              </a:rPr>
              <a:t>MANTENIMIENTO DEL CEMENTERIO PARROQUIAL</a:t>
            </a:r>
            <a:endParaRPr/>
          </a:p>
        </p:txBody>
      </p:sp>
      <p:sp>
        <p:nvSpPr>
          <p:cNvPr id="499" name="Google Shape;499;p57"/>
          <p:cNvSpPr/>
          <p:nvPr/>
        </p:nvSpPr>
        <p:spPr>
          <a:xfrm>
            <a:off x="6493080" y="1148234"/>
            <a:ext cx="4521665" cy="3721616"/>
          </a:xfrm>
          <a:prstGeom prst="rect">
            <a:avLst/>
          </a:prstGeom>
          <a:blipFill rotWithShape="1">
            <a:blip r:embed="rId5">
              <a:alphaModFix/>
            </a:blip>
            <a:stretch>
              <a:fillRect l="-120445" t="340" r="-112111" b="1433"/>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00" name="Google Shape;500;p57"/>
          <p:cNvPicPr preferRelativeResize="0"/>
          <p:nvPr/>
        </p:nvPicPr>
        <p:blipFill rotWithShape="1">
          <a:blip r:embed="rId6">
            <a:alphaModFix/>
          </a:blip>
          <a:srcRect/>
          <a:stretch/>
        </p:blipFill>
        <p:spPr>
          <a:xfrm>
            <a:off x="560522" y="1148234"/>
            <a:ext cx="4440572" cy="3330429"/>
          </a:xfrm>
          <a:prstGeom prst="roundRect">
            <a:avLst>
              <a:gd name="adj" fmla="val 8594"/>
            </a:avLst>
          </a:prstGeom>
          <a:solidFill>
            <a:srgbClr val="ECECEC"/>
          </a:solidFill>
          <a:ln>
            <a:noFill/>
          </a:ln>
          <a:effectLst>
            <a:reflection stA="38000" endPos="28000" dist="5000" dir="5400000" sy="-100000" algn="bl" rotWithShape="0"/>
          </a:effectLst>
        </p:spPr>
      </p:pic>
      <p:sp>
        <p:nvSpPr>
          <p:cNvPr id="501" name="Google Shape;501;p57"/>
          <p:cNvSpPr/>
          <p:nvPr/>
        </p:nvSpPr>
        <p:spPr>
          <a:xfrm>
            <a:off x="788565" y="6467911"/>
            <a:ext cx="931178" cy="260059"/>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5"/>
        <p:cNvGrpSpPr/>
        <p:nvPr/>
      </p:nvGrpSpPr>
      <p:grpSpPr>
        <a:xfrm>
          <a:off x="0" y="0"/>
          <a:ext cx="0" cy="0"/>
          <a:chOff x="0" y="0"/>
          <a:chExt cx="0" cy="0"/>
        </a:xfrm>
      </p:grpSpPr>
      <p:sp>
        <p:nvSpPr>
          <p:cNvPr id="506" name="Google Shape;506;p58"/>
          <p:cNvSpPr/>
          <p:nvPr/>
        </p:nvSpPr>
        <p:spPr>
          <a:xfrm>
            <a:off x="0" y="0"/>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7" name="Google Shape;507;p58"/>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508" name="Google Shape;508;p58"/>
          <p:cNvSpPr txBox="1"/>
          <p:nvPr/>
        </p:nvSpPr>
        <p:spPr>
          <a:xfrm>
            <a:off x="461918" y="4299191"/>
            <a:ext cx="4896027" cy="95410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EC" sz="1400">
                <a:solidFill>
                  <a:schemeClr val="dk1"/>
                </a:solidFill>
                <a:latin typeface="Calibri"/>
                <a:ea typeface="Calibri"/>
                <a:cs typeface="Calibri"/>
                <a:sym typeface="Calibri"/>
              </a:rPr>
              <a:t>Participación en la Feria de Proyectos con Inversionistas Extranjeros Expo Europa, en el cual se presentó el Proyecto de Remodelación del Complejo Turístico y Recreacional múltiple "Dique de Fátima"</a:t>
            </a:r>
            <a:endParaRPr sz="1400">
              <a:solidFill>
                <a:schemeClr val="dk1"/>
              </a:solidFill>
              <a:latin typeface="Calibri"/>
              <a:ea typeface="Calibri"/>
              <a:cs typeface="Calibri"/>
              <a:sym typeface="Calibri"/>
            </a:endParaRPr>
          </a:p>
        </p:txBody>
      </p:sp>
      <p:sp>
        <p:nvSpPr>
          <p:cNvPr id="509" name="Google Shape;509;p58"/>
          <p:cNvSpPr txBox="1"/>
          <p:nvPr/>
        </p:nvSpPr>
        <p:spPr>
          <a:xfrm>
            <a:off x="6144006" y="4472643"/>
            <a:ext cx="4896027" cy="646331"/>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EC" sz="1800">
                <a:solidFill>
                  <a:schemeClr val="dk1"/>
                </a:solidFill>
                <a:latin typeface="Calibri"/>
                <a:ea typeface="Calibri"/>
                <a:cs typeface="Calibri"/>
                <a:sym typeface="Calibri"/>
              </a:rPr>
              <a:t>Adquisición de tubería PVC para Urbanización de interés social las Palmas</a:t>
            </a:r>
            <a:endParaRPr/>
          </a:p>
        </p:txBody>
      </p:sp>
      <p:pic>
        <p:nvPicPr>
          <p:cNvPr id="510" name="Google Shape;510;p58"/>
          <p:cNvPicPr preferRelativeResize="0"/>
          <p:nvPr/>
        </p:nvPicPr>
        <p:blipFill rotWithShape="1">
          <a:blip r:embed="rId5">
            <a:alphaModFix/>
          </a:blip>
          <a:srcRect/>
          <a:stretch/>
        </p:blipFill>
        <p:spPr>
          <a:xfrm>
            <a:off x="873038" y="1141794"/>
            <a:ext cx="4073785" cy="3055339"/>
          </a:xfrm>
          <a:prstGeom prst="roundRect">
            <a:avLst>
              <a:gd name="adj" fmla="val 8594"/>
            </a:avLst>
          </a:prstGeom>
          <a:solidFill>
            <a:srgbClr val="ECECEC"/>
          </a:solidFill>
          <a:ln>
            <a:noFill/>
          </a:ln>
          <a:effectLst>
            <a:reflection stA="38000" endPos="28000" dist="5000" dir="5400000" sy="-100000" algn="bl" rotWithShape="0"/>
          </a:effectLst>
        </p:spPr>
      </p:pic>
      <p:pic>
        <p:nvPicPr>
          <p:cNvPr id="511" name="Google Shape;511;p58"/>
          <p:cNvPicPr preferRelativeResize="0"/>
          <p:nvPr/>
        </p:nvPicPr>
        <p:blipFill rotWithShape="1">
          <a:blip r:embed="rId6">
            <a:alphaModFix/>
          </a:blip>
          <a:srcRect/>
          <a:stretch/>
        </p:blipFill>
        <p:spPr>
          <a:xfrm>
            <a:off x="6574173" y="1135328"/>
            <a:ext cx="4180513" cy="3135384"/>
          </a:xfrm>
          <a:prstGeom prst="roundRect">
            <a:avLst>
              <a:gd name="adj" fmla="val 8594"/>
            </a:avLst>
          </a:prstGeom>
          <a:solidFill>
            <a:srgbClr val="ECECEC"/>
          </a:solidFill>
          <a:ln>
            <a:noFill/>
          </a:ln>
          <a:effectLst>
            <a:reflection stA="38000" endPos="28000" dist="5000" dir="5400000" sy="-100000" algn="bl" rotWithShape="0"/>
          </a:effectLst>
        </p:spPr>
      </p:pic>
      <p:sp>
        <p:nvSpPr>
          <p:cNvPr id="512" name="Google Shape;512;p58"/>
          <p:cNvSpPr/>
          <p:nvPr/>
        </p:nvSpPr>
        <p:spPr>
          <a:xfrm>
            <a:off x="788565" y="6476300"/>
            <a:ext cx="931178" cy="260059"/>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6"/>
        <p:cNvGrpSpPr/>
        <p:nvPr/>
      </p:nvGrpSpPr>
      <p:grpSpPr>
        <a:xfrm>
          <a:off x="0" y="0"/>
          <a:ext cx="0" cy="0"/>
          <a:chOff x="0" y="0"/>
          <a:chExt cx="0" cy="0"/>
        </a:xfrm>
      </p:grpSpPr>
      <p:sp>
        <p:nvSpPr>
          <p:cNvPr id="517" name="Google Shape;517;p59"/>
          <p:cNvSpPr/>
          <p:nvPr/>
        </p:nvSpPr>
        <p:spPr>
          <a:xfrm>
            <a:off x="0" y="0"/>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8" name="Google Shape;518;p59"/>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519" name="Google Shape;519;p59"/>
          <p:cNvSpPr txBox="1"/>
          <p:nvPr/>
        </p:nvSpPr>
        <p:spPr>
          <a:xfrm>
            <a:off x="4782903" y="4429121"/>
            <a:ext cx="355629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1800" b="1" dirty="0" err="1">
                <a:solidFill>
                  <a:schemeClr val="dk1"/>
                </a:solidFill>
                <a:latin typeface="Calibri"/>
                <a:ea typeface="Calibri"/>
                <a:cs typeface="Calibri"/>
                <a:sym typeface="Calibri"/>
              </a:rPr>
              <a:t>TRIATLON</a:t>
            </a:r>
            <a:r>
              <a:rPr lang="es-EC" sz="1800" b="1" dirty="0">
                <a:solidFill>
                  <a:schemeClr val="dk1"/>
                </a:solidFill>
                <a:latin typeface="Calibri"/>
                <a:ea typeface="Calibri"/>
                <a:cs typeface="Calibri"/>
                <a:sym typeface="Calibri"/>
              </a:rPr>
              <a:t> EXTREMO Y KAYAK</a:t>
            </a:r>
            <a:endParaRPr dirty="0"/>
          </a:p>
        </p:txBody>
      </p:sp>
      <p:pic>
        <p:nvPicPr>
          <p:cNvPr id="520" name="Google Shape;520;p59"/>
          <p:cNvPicPr preferRelativeResize="0"/>
          <p:nvPr/>
        </p:nvPicPr>
        <p:blipFill rotWithShape="1">
          <a:blip r:embed="rId5">
            <a:alphaModFix/>
          </a:blip>
          <a:srcRect/>
          <a:stretch/>
        </p:blipFill>
        <p:spPr>
          <a:xfrm>
            <a:off x="4198514" y="1180265"/>
            <a:ext cx="4325484" cy="2875987"/>
          </a:xfrm>
          <a:prstGeom prst="roundRect">
            <a:avLst>
              <a:gd name="adj" fmla="val 8594"/>
            </a:avLst>
          </a:prstGeom>
          <a:solidFill>
            <a:srgbClr val="ECECEC"/>
          </a:solidFill>
          <a:ln>
            <a:noFill/>
          </a:ln>
          <a:effectLst>
            <a:reflection stA="38000" endPos="28000" dist="5000" dir="5400000" sy="-100000" algn="bl" rotWithShape="0"/>
          </a:effectLst>
        </p:spPr>
      </p:pic>
      <p:sp>
        <p:nvSpPr>
          <p:cNvPr id="521" name="Google Shape;521;p59"/>
          <p:cNvSpPr/>
          <p:nvPr/>
        </p:nvSpPr>
        <p:spPr>
          <a:xfrm>
            <a:off x="788565" y="6467911"/>
            <a:ext cx="931178" cy="260059"/>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5"/>
        <p:cNvGrpSpPr/>
        <p:nvPr/>
      </p:nvGrpSpPr>
      <p:grpSpPr>
        <a:xfrm>
          <a:off x="0" y="0"/>
          <a:ext cx="0" cy="0"/>
          <a:chOff x="0" y="0"/>
          <a:chExt cx="0" cy="0"/>
        </a:xfrm>
      </p:grpSpPr>
      <p:sp>
        <p:nvSpPr>
          <p:cNvPr id="526" name="Google Shape;526;p60"/>
          <p:cNvSpPr/>
          <p:nvPr/>
        </p:nvSpPr>
        <p:spPr>
          <a:xfrm>
            <a:off x="0" y="0"/>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27" name="Google Shape;527;p60"/>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528" name="Google Shape;528;p60"/>
          <p:cNvSpPr txBox="1"/>
          <p:nvPr/>
        </p:nvSpPr>
        <p:spPr>
          <a:xfrm>
            <a:off x="642224" y="4584398"/>
            <a:ext cx="496008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1800" b="1">
                <a:solidFill>
                  <a:schemeClr val="dk1"/>
                </a:solidFill>
                <a:latin typeface="Calibri"/>
                <a:ea typeface="Calibri"/>
                <a:cs typeface="Calibri"/>
                <a:sym typeface="Calibri"/>
              </a:rPr>
              <a:t>FESTIVIDADES PARROQUIALES 57 AÑOS</a:t>
            </a:r>
            <a:endParaRPr/>
          </a:p>
        </p:txBody>
      </p:sp>
      <p:sp>
        <p:nvSpPr>
          <p:cNvPr id="529" name="Google Shape;529;p60"/>
          <p:cNvSpPr txBox="1"/>
          <p:nvPr/>
        </p:nvSpPr>
        <p:spPr>
          <a:xfrm>
            <a:off x="6954592" y="4571038"/>
            <a:ext cx="3933225" cy="92333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EC" sz="1800" b="1">
                <a:solidFill>
                  <a:schemeClr val="dk1"/>
                </a:solidFill>
                <a:latin typeface="Calibri"/>
                <a:ea typeface="Calibri"/>
                <a:cs typeface="Calibri"/>
                <a:sym typeface="Calibri"/>
              </a:rPr>
              <a:t>REPRESENTACIONES DE DANZAS CULTURALES POR NIÑOS Y NIÑAS DE LA PARROQUIA</a:t>
            </a:r>
            <a:endParaRPr/>
          </a:p>
        </p:txBody>
      </p:sp>
      <p:pic>
        <p:nvPicPr>
          <p:cNvPr id="530" name="Google Shape;530;p60"/>
          <p:cNvPicPr preferRelativeResize="0"/>
          <p:nvPr/>
        </p:nvPicPr>
        <p:blipFill rotWithShape="1">
          <a:blip r:embed="rId5">
            <a:alphaModFix/>
          </a:blip>
          <a:srcRect/>
          <a:stretch/>
        </p:blipFill>
        <p:spPr>
          <a:xfrm>
            <a:off x="508108" y="1244494"/>
            <a:ext cx="4711325" cy="3140117"/>
          </a:xfrm>
          <a:prstGeom prst="roundRect">
            <a:avLst>
              <a:gd name="adj" fmla="val 8594"/>
            </a:avLst>
          </a:prstGeom>
          <a:solidFill>
            <a:srgbClr val="ECECEC"/>
          </a:solidFill>
          <a:ln>
            <a:noFill/>
          </a:ln>
          <a:effectLst>
            <a:reflection stA="38000" endPos="28000" dist="5000" dir="5400000" sy="-100000" algn="bl" rotWithShape="0"/>
          </a:effectLst>
        </p:spPr>
      </p:pic>
      <p:pic>
        <p:nvPicPr>
          <p:cNvPr id="531" name="Google Shape;531;p60"/>
          <p:cNvPicPr preferRelativeResize="0"/>
          <p:nvPr/>
        </p:nvPicPr>
        <p:blipFill rotWithShape="1">
          <a:blip r:embed="rId6">
            <a:alphaModFix/>
          </a:blip>
          <a:srcRect/>
          <a:stretch/>
        </p:blipFill>
        <p:spPr>
          <a:xfrm>
            <a:off x="6502200" y="1244494"/>
            <a:ext cx="4838008" cy="2902805"/>
          </a:xfrm>
          <a:prstGeom prst="roundRect">
            <a:avLst>
              <a:gd name="adj" fmla="val 8594"/>
            </a:avLst>
          </a:prstGeom>
          <a:solidFill>
            <a:srgbClr val="ECECEC"/>
          </a:solidFill>
          <a:ln>
            <a:noFill/>
          </a:ln>
          <a:effectLst>
            <a:reflection stA="38000" endPos="28000" dist="5000" dir="5400000" sy="-100000" algn="bl" rotWithShape="0"/>
          </a:effectLst>
        </p:spPr>
      </p:pic>
      <p:sp>
        <p:nvSpPr>
          <p:cNvPr id="532" name="Google Shape;532;p60"/>
          <p:cNvSpPr/>
          <p:nvPr/>
        </p:nvSpPr>
        <p:spPr>
          <a:xfrm>
            <a:off x="788565" y="6467911"/>
            <a:ext cx="931178" cy="260059"/>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6"/>
        <p:cNvGrpSpPr/>
        <p:nvPr/>
      </p:nvGrpSpPr>
      <p:grpSpPr>
        <a:xfrm>
          <a:off x="0" y="0"/>
          <a:ext cx="0" cy="0"/>
          <a:chOff x="0" y="0"/>
          <a:chExt cx="0" cy="0"/>
        </a:xfrm>
      </p:grpSpPr>
      <p:sp>
        <p:nvSpPr>
          <p:cNvPr id="537" name="Google Shape;537;p61"/>
          <p:cNvSpPr/>
          <p:nvPr/>
        </p:nvSpPr>
        <p:spPr>
          <a:xfrm>
            <a:off x="0" y="0"/>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38" name="Google Shape;538;p61"/>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539" name="Google Shape;539;p61"/>
          <p:cNvSpPr txBox="1"/>
          <p:nvPr/>
        </p:nvSpPr>
        <p:spPr>
          <a:xfrm>
            <a:off x="642224" y="4584398"/>
            <a:ext cx="4960086" cy="646331"/>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EC" sz="1800" b="1">
                <a:solidFill>
                  <a:schemeClr val="dk1"/>
                </a:solidFill>
                <a:latin typeface="Calibri"/>
                <a:ea typeface="Calibri"/>
                <a:cs typeface="Calibri"/>
                <a:sym typeface="Calibri"/>
              </a:rPr>
              <a:t>ENTREGA DE INDUMENTARIA DEPORTIVA TAEKWONDO</a:t>
            </a:r>
            <a:endParaRPr/>
          </a:p>
        </p:txBody>
      </p:sp>
      <p:sp>
        <p:nvSpPr>
          <p:cNvPr id="540" name="Google Shape;540;p61"/>
          <p:cNvSpPr txBox="1"/>
          <p:nvPr/>
        </p:nvSpPr>
        <p:spPr>
          <a:xfrm>
            <a:off x="6954592" y="4571038"/>
            <a:ext cx="3933225" cy="646331"/>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EC" sz="1800" b="1">
                <a:solidFill>
                  <a:schemeClr val="dk1"/>
                </a:solidFill>
                <a:latin typeface="Calibri"/>
                <a:ea typeface="Calibri"/>
                <a:cs typeface="Calibri"/>
                <a:sym typeface="Calibri"/>
              </a:rPr>
              <a:t>ENTREGA DE MAQUINARIA PARA FORTALECIMIENTO DE EMPRESA VIAL</a:t>
            </a:r>
            <a:endParaRPr/>
          </a:p>
        </p:txBody>
      </p:sp>
      <p:pic>
        <p:nvPicPr>
          <p:cNvPr id="541" name="Google Shape;541;p61"/>
          <p:cNvPicPr preferRelativeResize="0"/>
          <p:nvPr/>
        </p:nvPicPr>
        <p:blipFill rotWithShape="1">
          <a:blip r:embed="rId5">
            <a:alphaModFix/>
          </a:blip>
          <a:srcRect/>
          <a:stretch/>
        </p:blipFill>
        <p:spPr>
          <a:xfrm>
            <a:off x="642224" y="1244494"/>
            <a:ext cx="5047577" cy="3054292"/>
          </a:xfrm>
          <a:prstGeom prst="roundRect">
            <a:avLst>
              <a:gd name="adj" fmla="val 8594"/>
            </a:avLst>
          </a:prstGeom>
          <a:solidFill>
            <a:srgbClr val="ECECEC"/>
          </a:solidFill>
          <a:ln>
            <a:noFill/>
          </a:ln>
          <a:effectLst>
            <a:reflection stA="38000" endPos="28000" dist="5000" dir="5400000" sy="-100000" algn="bl" rotWithShape="0"/>
          </a:effectLst>
        </p:spPr>
      </p:pic>
      <p:pic>
        <p:nvPicPr>
          <p:cNvPr id="542" name="Google Shape;542;p61"/>
          <p:cNvPicPr preferRelativeResize="0"/>
          <p:nvPr/>
        </p:nvPicPr>
        <p:blipFill rotWithShape="1">
          <a:blip r:embed="rId6">
            <a:alphaModFix/>
          </a:blip>
          <a:srcRect/>
          <a:stretch/>
        </p:blipFill>
        <p:spPr>
          <a:xfrm>
            <a:off x="6502201" y="1285451"/>
            <a:ext cx="4459655" cy="2972378"/>
          </a:xfrm>
          <a:prstGeom prst="roundRect">
            <a:avLst>
              <a:gd name="adj" fmla="val 8594"/>
            </a:avLst>
          </a:prstGeom>
          <a:solidFill>
            <a:srgbClr val="ECECEC"/>
          </a:solidFill>
          <a:ln>
            <a:noFill/>
          </a:ln>
          <a:effectLst>
            <a:reflection stA="38000" endPos="28000" dist="5000" dir="5400000" sy="-100000" algn="bl" rotWithShape="0"/>
          </a:effectLst>
        </p:spPr>
      </p:pic>
      <p:sp>
        <p:nvSpPr>
          <p:cNvPr id="543" name="Google Shape;543;p61"/>
          <p:cNvSpPr/>
          <p:nvPr/>
        </p:nvSpPr>
        <p:spPr>
          <a:xfrm>
            <a:off x="788565" y="6467911"/>
            <a:ext cx="931178" cy="260059"/>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
        <p:cNvGrpSpPr/>
        <p:nvPr/>
      </p:nvGrpSpPr>
      <p:grpSpPr>
        <a:xfrm>
          <a:off x="0" y="0"/>
          <a:ext cx="0" cy="0"/>
          <a:chOff x="0" y="0"/>
          <a:chExt cx="0" cy="0"/>
        </a:xfrm>
      </p:grpSpPr>
      <p:sp>
        <p:nvSpPr>
          <p:cNvPr id="127" name="Google Shape;127;p17"/>
          <p:cNvSpPr/>
          <p:nvPr/>
        </p:nvSpPr>
        <p:spPr>
          <a:xfrm>
            <a:off x="0" y="0"/>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8" name="Google Shape;128;p17"/>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129" name="Google Shape;129;p17"/>
          <p:cNvSpPr txBox="1"/>
          <p:nvPr/>
        </p:nvSpPr>
        <p:spPr>
          <a:xfrm>
            <a:off x="1034603" y="4344354"/>
            <a:ext cx="10354614" cy="1758228"/>
          </a:xfrm>
          <a:prstGeom prst="rect">
            <a:avLst/>
          </a:prstGeom>
          <a:noFill/>
          <a:ln>
            <a:noFill/>
          </a:ln>
        </p:spPr>
        <p:txBody>
          <a:bodyPr spcFirstLastPara="1" wrap="square" lIns="91425" tIns="45700" rIns="91425" bIns="45700" anchor="b" anchorCtr="0">
            <a:noAutofit/>
          </a:bodyPr>
          <a:lstStyle/>
          <a:p>
            <a:pPr marL="0" marR="0" lvl="0" indent="0" algn="just" rtl="0">
              <a:lnSpc>
                <a:spcPct val="80000"/>
              </a:lnSpc>
              <a:spcBef>
                <a:spcPts val="0"/>
              </a:spcBef>
              <a:spcAft>
                <a:spcPts val="0"/>
              </a:spcAft>
              <a:buClr>
                <a:schemeClr val="accent1"/>
              </a:buClr>
              <a:buSzPts val="1800"/>
              <a:buFont typeface="Calibri"/>
              <a:buNone/>
            </a:pPr>
            <a:endParaRPr sz="1800" b="1">
              <a:solidFill>
                <a:schemeClr val="dk1"/>
              </a:solidFill>
              <a:latin typeface="Quattrocento Sans"/>
              <a:ea typeface="Quattrocento Sans"/>
              <a:cs typeface="Quattrocento Sans"/>
              <a:sym typeface="Quattrocento Sans"/>
            </a:endParaRPr>
          </a:p>
        </p:txBody>
      </p:sp>
      <p:pic>
        <p:nvPicPr>
          <p:cNvPr id="130" name="Google Shape;130;p17" descr="C:\Users\Fatima\Desktop\descarga.jpg"/>
          <p:cNvPicPr preferRelativeResize="0"/>
          <p:nvPr/>
        </p:nvPicPr>
        <p:blipFill rotWithShape="1">
          <a:blip r:embed="rId5">
            <a:alphaModFix/>
          </a:blip>
          <a:srcRect/>
          <a:stretch/>
        </p:blipFill>
        <p:spPr>
          <a:xfrm>
            <a:off x="165370" y="1300766"/>
            <a:ext cx="2718236" cy="1880934"/>
          </a:xfrm>
          <a:prstGeom prst="roundRect">
            <a:avLst>
              <a:gd name="adj" fmla="val 8594"/>
            </a:avLst>
          </a:prstGeom>
          <a:solidFill>
            <a:srgbClr val="ECECEC"/>
          </a:solidFill>
          <a:ln>
            <a:noFill/>
          </a:ln>
          <a:effectLst>
            <a:reflection stA="38000" endPos="28000" dist="5000" dir="5400000" sy="-100000" algn="bl" rotWithShape="0"/>
          </a:effectLst>
        </p:spPr>
      </p:pic>
      <p:pic>
        <p:nvPicPr>
          <p:cNvPr id="131" name="Google Shape;131;p17" descr="C:\Users\Fatima\Desktop\enlace-ciudadano-nro-332-temacootad-1-638.jpg"/>
          <p:cNvPicPr preferRelativeResize="0"/>
          <p:nvPr/>
        </p:nvPicPr>
        <p:blipFill rotWithShape="1">
          <a:blip r:embed="rId6">
            <a:alphaModFix/>
          </a:blip>
          <a:srcRect/>
          <a:stretch/>
        </p:blipFill>
        <p:spPr>
          <a:xfrm>
            <a:off x="276916" y="3674652"/>
            <a:ext cx="2636838" cy="1701510"/>
          </a:xfrm>
          <a:prstGeom prst="rect">
            <a:avLst/>
          </a:prstGeom>
          <a:noFill/>
          <a:ln>
            <a:noFill/>
          </a:ln>
        </p:spPr>
      </p:pic>
      <p:sp>
        <p:nvSpPr>
          <p:cNvPr id="132" name="Google Shape;132;p17"/>
          <p:cNvSpPr/>
          <p:nvPr/>
        </p:nvSpPr>
        <p:spPr>
          <a:xfrm>
            <a:off x="4353237" y="1581500"/>
            <a:ext cx="6864261" cy="135421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EC" sz="1800" b="1">
                <a:solidFill>
                  <a:srgbClr val="1E4E79"/>
                </a:solidFill>
                <a:latin typeface="Quattrocento Sans"/>
                <a:ea typeface="Quattrocento Sans"/>
                <a:cs typeface="Quattrocento Sans"/>
                <a:sym typeface="Quattrocento Sans"/>
              </a:rPr>
              <a:t>Art. 100.- </a:t>
            </a:r>
            <a:endParaRPr/>
          </a:p>
          <a:p>
            <a:pPr marL="0" marR="0" lvl="0" indent="0" algn="just" rtl="0">
              <a:spcBef>
                <a:spcPts val="0"/>
              </a:spcBef>
              <a:spcAft>
                <a:spcPts val="0"/>
              </a:spcAft>
              <a:buNone/>
            </a:pPr>
            <a:r>
              <a:rPr lang="es-EC" sz="1600">
                <a:solidFill>
                  <a:schemeClr val="dk1"/>
                </a:solidFill>
                <a:latin typeface="Quattrocento Sans"/>
                <a:ea typeface="Quattrocento Sans"/>
                <a:cs typeface="Quattrocento Sans"/>
                <a:sym typeface="Quattrocento Sans"/>
              </a:rPr>
              <a:t>En todos los niveles de Gobierno se conformaran  instancias de participación integradas por autoridades electas representantes del régimen dependiente y representantes de la sociedad del ámbito territorial de cada nivel de Gobierno. </a:t>
            </a:r>
            <a:endParaRPr/>
          </a:p>
        </p:txBody>
      </p:sp>
      <p:sp>
        <p:nvSpPr>
          <p:cNvPr id="133" name="Google Shape;133;p17"/>
          <p:cNvSpPr/>
          <p:nvPr/>
        </p:nvSpPr>
        <p:spPr>
          <a:xfrm>
            <a:off x="4353237" y="3809531"/>
            <a:ext cx="6864261" cy="135421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EC" sz="1800" b="1">
                <a:solidFill>
                  <a:srgbClr val="1E4E79"/>
                </a:solidFill>
                <a:latin typeface="Quattrocento Sans"/>
                <a:ea typeface="Quattrocento Sans"/>
                <a:cs typeface="Quattrocento Sans"/>
                <a:sym typeface="Quattrocento Sans"/>
              </a:rPr>
              <a:t>Art. 266 RENDICIÓN DE CUENTAS.- </a:t>
            </a:r>
            <a:endParaRPr/>
          </a:p>
          <a:p>
            <a:pPr marL="0" marR="0" lvl="0" indent="0" algn="just" rtl="0">
              <a:spcBef>
                <a:spcPts val="0"/>
              </a:spcBef>
              <a:spcAft>
                <a:spcPts val="0"/>
              </a:spcAft>
              <a:buNone/>
            </a:pPr>
            <a:r>
              <a:rPr lang="es-EC" sz="1600">
                <a:solidFill>
                  <a:schemeClr val="dk1"/>
                </a:solidFill>
                <a:latin typeface="Quattrocento Sans"/>
                <a:ea typeface="Quattrocento Sans"/>
                <a:cs typeface="Quattrocento Sans"/>
                <a:sym typeface="Quattrocento Sans"/>
              </a:rPr>
              <a:t>Al final del ejercicio fiscal el ejecutivo del GAD convocará a la asamblea para informar sobre la ejecución presupuestaria anual, sobre el cumplimiento de sus metas y sobre las prioridades de ejecución del siguiente año</a:t>
            </a:r>
            <a:endParaRPr/>
          </a:p>
        </p:txBody>
      </p:sp>
      <p:sp>
        <p:nvSpPr>
          <p:cNvPr id="134" name="Google Shape;134;p17"/>
          <p:cNvSpPr/>
          <p:nvPr/>
        </p:nvSpPr>
        <p:spPr>
          <a:xfrm>
            <a:off x="788565" y="6459522"/>
            <a:ext cx="931178" cy="26005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7"/>
        <p:cNvGrpSpPr/>
        <p:nvPr/>
      </p:nvGrpSpPr>
      <p:grpSpPr>
        <a:xfrm>
          <a:off x="0" y="0"/>
          <a:ext cx="0" cy="0"/>
          <a:chOff x="0" y="0"/>
          <a:chExt cx="0" cy="0"/>
        </a:xfrm>
      </p:grpSpPr>
      <p:sp>
        <p:nvSpPr>
          <p:cNvPr id="548" name="Google Shape;548;p62"/>
          <p:cNvSpPr/>
          <p:nvPr/>
        </p:nvSpPr>
        <p:spPr>
          <a:xfrm>
            <a:off x="1275127" y="6191074"/>
            <a:ext cx="1325460" cy="41106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2800">
                <a:solidFill>
                  <a:schemeClr val="dk1"/>
                </a:solidFill>
                <a:latin typeface="Calibri"/>
                <a:ea typeface="Calibri"/>
                <a:cs typeface="Calibri"/>
                <a:sym typeface="Calibri"/>
              </a:rPr>
              <a:t>2018</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sp>
        <p:nvSpPr>
          <p:cNvPr id="139" name="Google Shape;139;p18"/>
          <p:cNvSpPr/>
          <p:nvPr/>
        </p:nvSpPr>
        <p:spPr>
          <a:xfrm>
            <a:off x="0" y="0"/>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0" name="Google Shape;140;p18"/>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141" name="Google Shape;141;p18"/>
          <p:cNvSpPr txBox="1"/>
          <p:nvPr/>
        </p:nvSpPr>
        <p:spPr>
          <a:xfrm>
            <a:off x="1034603" y="4344354"/>
            <a:ext cx="10354614" cy="1758228"/>
          </a:xfrm>
          <a:prstGeom prst="rect">
            <a:avLst/>
          </a:prstGeom>
          <a:noFill/>
          <a:ln>
            <a:noFill/>
          </a:ln>
        </p:spPr>
        <p:txBody>
          <a:bodyPr spcFirstLastPara="1" wrap="square" lIns="91425" tIns="45700" rIns="91425" bIns="45700" anchor="b" anchorCtr="0">
            <a:noAutofit/>
          </a:bodyPr>
          <a:lstStyle/>
          <a:p>
            <a:pPr marL="0" marR="0" lvl="0" indent="0" algn="just" rtl="0">
              <a:lnSpc>
                <a:spcPct val="80000"/>
              </a:lnSpc>
              <a:spcBef>
                <a:spcPts val="0"/>
              </a:spcBef>
              <a:spcAft>
                <a:spcPts val="0"/>
              </a:spcAft>
              <a:buClr>
                <a:schemeClr val="accent1"/>
              </a:buClr>
              <a:buSzPts val="1800"/>
              <a:buFont typeface="Calibri"/>
              <a:buNone/>
            </a:pPr>
            <a:endParaRPr sz="1800" b="1">
              <a:solidFill>
                <a:schemeClr val="dk1"/>
              </a:solidFill>
              <a:latin typeface="Quattrocento Sans"/>
              <a:ea typeface="Quattrocento Sans"/>
              <a:cs typeface="Quattrocento Sans"/>
              <a:sym typeface="Quattrocento Sans"/>
            </a:endParaRPr>
          </a:p>
        </p:txBody>
      </p:sp>
      <p:sp>
        <p:nvSpPr>
          <p:cNvPr id="142" name="Google Shape;142;p18"/>
          <p:cNvSpPr txBox="1"/>
          <p:nvPr/>
        </p:nvSpPr>
        <p:spPr>
          <a:xfrm>
            <a:off x="2908128" y="2204864"/>
            <a:ext cx="6840760" cy="1872208"/>
          </a:xfrm>
          <a:prstGeom prst="rect">
            <a:avLst/>
          </a:prstGeom>
          <a:noFill/>
          <a:ln>
            <a:noFill/>
          </a:ln>
        </p:spPr>
        <p:txBody>
          <a:bodyPr spcFirstLastPara="1" wrap="square" lIns="91425" tIns="45700" rIns="91425" bIns="45700" anchor="b" anchorCtr="0">
            <a:noAutofit/>
          </a:bodyPr>
          <a:lstStyle/>
          <a:p>
            <a:pPr marL="0" marR="0" lvl="0" indent="0" algn="ctr" rtl="0">
              <a:lnSpc>
                <a:spcPct val="80000"/>
              </a:lnSpc>
              <a:spcBef>
                <a:spcPts val="0"/>
              </a:spcBef>
              <a:spcAft>
                <a:spcPts val="0"/>
              </a:spcAft>
              <a:buClr>
                <a:srgbClr val="060F18"/>
              </a:buClr>
              <a:buSzPts val="7200"/>
              <a:buFont typeface="Stardos Stencil"/>
              <a:buNone/>
            </a:pPr>
            <a:r>
              <a:rPr lang="es-EC" sz="7200" b="1">
                <a:solidFill>
                  <a:srgbClr val="060F18"/>
                </a:solidFill>
                <a:latin typeface="Stardos Stencil"/>
                <a:ea typeface="Stardos Stencil"/>
                <a:cs typeface="Stardos Stencil"/>
                <a:sym typeface="Stardos Stencil"/>
              </a:rPr>
              <a:t>INGRESOS 2018</a:t>
            </a:r>
            <a:endParaRPr/>
          </a:p>
        </p:txBody>
      </p:sp>
      <p:sp>
        <p:nvSpPr>
          <p:cNvPr id="143" name="Google Shape;143;p18"/>
          <p:cNvSpPr/>
          <p:nvPr/>
        </p:nvSpPr>
        <p:spPr>
          <a:xfrm>
            <a:off x="788565" y="6459522"/>
            <a:ext cx="931178" cy="26005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
        <p:cNvGrpSpPr/>
        <p:nvPr/>
      </p:nvGrpSpPr>
      <p:grpSpPr>
        <a:xfrm>
          <a:off x="0" y="0"/>
          <a:ext cx="0" cy="0"/>
          <a:chOff x="0" y="0"/>
          <a:chExt cx="0" cy="0"/>
        </a:xfrm>
      </p:grpSpPr>
      <p:sp>
        <p:nvSpPr>
          <p:cNvPr id="148" name="Google Shape;148;p19"/>
          <p:cNvSpPr/>
          <p:nvPr/>
        </p:nvSpPr>
        <p:spPr>
          <a:xfrm>
            <a:off x="0" y="0"/>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9" name="Google Shape;149;p19"/>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150" name="Google Shape;150;p19"/>
          <p:cNvSpPr txBox="1"/>
          <p:nvPr/>
        </p:nvSpPr>
        <p:spPr>
          <a:xfrm>
            <a:off x="1034603" y="4344354"/>
            <a:ext cx="10354614" cy="1758228"/>
          </a:xfrm>
          <a:prstGeom prst="rect">
            <a:avLst/>
          </a:prstGeom>
          <a:noFill/>
          <a:ln>
            <a:noFill/>
          </a:ln>
        </p:spPr>
        <p:txBody>
          <a:bodyPr spcFirstLastPara="1" wrap="square" lIns="91425" tIns="45700" rIns="91425" bIns="45700" anchor="b" anchorCtr="0">
            <a:noAutofit/>
          </a:bodyPr>
          <a:lstStyle/>
          <a:p>
            <a:pPr marL="0" marR="0" lvl="0" indent="0" algn="just" rtl="0">
              <a:lnSpc>
                <a:spcPct val="80000"/>
              </a:lnSpc>
              <a:spcBef>
                <a:spcPts val="0"/>
              </a:spcBef>
              <a:spcAft>
                <a:spcPts val="0"/>
              </a:spcAft>
              <a:buClr>
                <a:schemeClr val="accent1"/>
              </a:buClr>
              <a:buSzPts val="1800"/>
              <a:buFont typeface="Calibri"/>
              <a:buNone/>
            </a:pPr>
            <a:endParaRPr sz="1800" b="1">
              <a:solidFill>
                <a:schemeClr val="dk1"/>
              </a:solidFill>
              <a:latin typeface="Quattrocento Sans"/>
              <a:ea typeface="Quattrocento Sans"/>
              <a:cs typeface="Quattrocento Sans"/>
              <a:sym typeface="Quattrocento Sans"/>
            </a:endParaRPr>
          </a:p>
        </p:txBody>
      </p:sp>
      <p:graphicFrame>
        <p:nvGraphicFramePr>
          <p:cNvPr id="151" name="Google Shape;151;p19"/>
          <p:cNvGraphicFramePr/>
          <p:nvPr/>
        </p:nvGraphicFramePr>
        <p:xfrm>
          <a:off x="1895910" y="1518406"/>
          <a:ext cx="7642375" cy="3771900"/>
        </p:xfrm>
        <a:graphic>
          <a:graphicData uri="http://schemas.openxmlformats.org/drawingml/2006/table">
            <a:tbl>
              <a:tblPr>
                <a:noFill/>
                <a:tableStyleId>{91B8C10B-6231-4E18-A71E-6830936096EF}</a:tableStyleId>
              </a:tblPr>
              <a:tblGrid>
                <a:gridCol w="6298650"/>
                <a:gridCol w="1343725"/>
              </a:tblGrid>
              <a:tr h="304100">
                <a:tc gridSpan="2">
                  <a:txBody>
                    <a:bodyPr/>
                    <a:lstStyle/>
                    <a:p>
                      <a:pPr marL="0" marR="0" lvl="0" indent="0" algn="ctr" rtl="0">
                        <a:spcBef>
                          <a:spcPts val="0"/>
                        </a:spcBef>
                        <a:spcAft>
                          <a:spcPts val="0"/>
                        </a:spcAft>
                        <a:buNone/>
                      </a:pPr>
                      <a:r>
                        <a:rPr lang="es-EC" sz="2000" b="1" u="none" strike="noStrike" cap="none"/>
                        <a:t>INFORME DE INGRESOS AÑO 2018</a:t>
                      </a:r>
                      <a:endParaRPr sz="2000" b="1" i="0" u="none" strike="noStrike" cap="none">
                        <a:solidFill>
                          <a:srgbClr val="000000"/>
                        </a:solidFill>
                        <a:latin typeface="Libre Baskerville"/>
                        <a:ea typeface="Libre Baskerville"/>
                        <a:cs typeface="Libre Baskerville"/>
                        <a:sym typeface="Libre Baskerville"/>
                      </a:endParaRPr>
                    </a:p>
                  </a:txBody>
                  <a:tcPr marL="9525" marR="9525" marT="9525" marB="0" anchor="ctr"/>
                </a:tc>
                <a:tc hMerge="1">
                  <a:txBody>
                    <a:bodyPr/>
                    <a:lstStyle/>
                    <a:p>
                      <a:endParaRPr lang="es-EC"/>
                    </a:p>
                  </a:txBody>
                  <a:tcPr/>
                </a:tc>
              </a:tr>
              <a:tr h="304100">
                <a:tc>
                  <a:txBody>
                    <a:bodyPr/>
                    <a:lstStyle/>
                    <a:p>
                      <a:pPr marL="0" marR="0" lvl="0" indent="0" algn="l" rtl="0">
                        <a:spcBef>
                          <a:spcPts val="0"/>
                        </a:spcBef>
                        <a:spcAft>
                          <a:spcPts val="0"/>
                        </a:spcAft>
                        <a:buNone/>
                      </a:pPr>
                      <a:r>
                        <a:rPr lang="es-EC" sz="2000" u="none" strike="noStrike" cap="none"/>
                        <a:t>Ministerio de Finanzas</a:t>
                      </a:r>
                      <a:endParaRPr sz="2000" b="0" i="0" u="none" strike="noStrike" cap="none">
                        <a:solidFill>
                          <a:srgbClr val="000000"/>
                        </a:solidFill>
                        <a:latin typeface="Libre Baskerville"/>
                        <a:ea typeface="Libre Baskerville"/>
                        <a:cs typeface="Libre Baskerville"/>
                        <a:sym typeface="Libre Baskerville"/>
                      </a:endParaRPr>
                    </a:p>
                  </a:txBody>
                  <a:tcPr marL="9525" marR="9525" marT="9525" marB="0" anchor="ctr"/>
                </a:tc>
                <a:tc>
                  <a:txBody>
                    <a:bodyPr/>
                    <a:lstStyle/>
                    <a:p>
                      <a:pPr marL="0" marR="0" lvl="0" indent="0" algn="r" rtl="0">
                        <a:spcBef>
                          <a:spcPts val="0"/>
                        </a:spcBef>
                        <a:spcAft>
                          <a:spcPts val="0"/>
                        </a:spcAft>
                        <a:buNone/>
                      </a:pPr>
                      <a:r>
                        <a:rPr lang="es-EC" sz="2000" u="none" strike="noStrike" cap="none"/>
                        <a:t>164,806.09</a:t>
                      </a:r>
                      <a:endParaRPr sz="2000" b="0" i="0" u="none" strike="noStrike" cap="none">
                        <a:solidFill>
                          <a:srgbClr val="000000"/>
                        </a:solidFill>
                        <a:latin typeface="Libre Baskerville"/>
                        <a:ea typeface="Libre Baskerville"/>
                        <a:cs typeface="Libre Baskerville"/>
                        <a:sym typeface="Libre Baskerville"/>
                      </a:endParaRPr>
                    </a:p>
                  </a:txBody>
                  <a:tcPr marL="9525" marR="9525" marT="9525" marB="0" anchor="ctr"/>
                </a:tc>
              </a:tr>
              <a:tr h="304100">
                <a:tc>
                  <a:txBody>
                    <a:bodyPr/>
                    <a:lstStyle/>
                    <a:p>
                      <a:pPr marL="0" marR="0" lvl="0" indent="0" algn="l" rtl="0">
                        <a:spcBef>
                          <a:spcPts val="0"/>
                        </a:spcBef>
                        <a:spcAft>
                          <a:spcPts val="0"/>
                        </a:spcAft>
                        <a:buNone/>
                      </a:pPr>
                      <a:r>
                        <a:rPr lang="es-EC" sz="2000" u="none" strike="noStrike" cap="none"/>
                        <a:t>Ley 010</a:t>
                      </a:r>
                      <a:endParaRPr sz="2000" b="0" i="0" u="none" strike="noStrike" cap="none">
                        <a:solidFill>
                          <a:srgbClr val="000000"/>
                        </a:solidFill>
                        <a:latin typeface="Libre Baskerville"/>
                        <a:ea typeface="Libre Baskerville"/>
                        <a:cs typeface="Libre Baskerville"/>
                        <a:sym typeface="Libre Baskerville"/>
                      </a:endParaRPr>
                    </a:p>
                  </a:txBody>
                  <a:tcPr marL="9525" marR="9525" marT="9525" marB="0" anchor="ctr"/>
                </a:tc>
                <a:tc>
                  <a:txBody>
                    <a:bodyPr/>
                    <a:lstStyle/>
                    <a:p>
                      <a:pPr marL="0" marR="0" lvl="0" indent="0" algn="r" rtl="0">
                        <a:spcBef>
                          <a:spcPts val="0"/>
                        </a:spcBef>
                        <a:spcAft>
                          <a:spcPts val="0"/>
                        </a:spcAft>
                        <a:buNone/>
                      </a:pPr>
                      <a:r>
                        <a:rPr lang="es-EC" sz="2000" u="none" strike="noStrike" cap="none"/>
                        <a:t>58,791.02</a:t>
                      </a:r>
                      <a:endParaRPr sz="2000" b="0" i="0" u="none" strike="noStrike" cap="none">
                        <a:solidFill>
                          <a:srgbClr val="000000"/>
                        </a:solidFill>
                        <a:latin typeface="Libre Baskerville"/>
                        <a:ea typeface="Libre Baskerville"/>
                        <a:cs typeface="Libre Baskerville"/>
                        <a:sym typeface="Libre Baskerville"/>
                      </a:endParaRPr>
                    </a:p>
                  </a:txBody>
                  <a:tcPr marL="9525" marR="9525" marT="9525" marB="0" anchor="ctr"/>
                </a:tc>
              </a:tr>
              <a:tr h="304100">
                <a:tc>
                  <a:txBody>
                    <a:bodyPr/>
                    <a:lstStyle/>
                    <a:p>
                      <a:pPr marL="0" marR="0" lvl="0" indent="0" algn="l" rtl="0">
                        <a:spcBef>
                          <a:spcPts val="0"/>
                        </a:spcBef>
                        <a:spcAft>
                          <a:spcPts val="0"/>
                        </a:spcAft>
                        <a:buNone/>
                      </a:pPr>
                      <a:r>
                        <a:rPr lang="es-EC" sz="2000" u="none" strike="noStrike" cap="none"/>
                        <a:t>Arriendo de locales comerciales Dique Fátima</a:t>
                      </a:r>
                      <a:endParaRPr sz="2000" b="0" i="0" u="none" strike="noStrike" cap="none">
                        <a:solidFill>
                          <a:srgbClr val="000000"/>
                        </a:solidFill>
                        <a:latin typeface="Libre Baskerville"/>
                        <a:ea typeface="Libre Baskerville"/>
                        <a:cs typeface="Libre Baskerville"/>
                        <a:sym typeface="Libre Baskerville"/>
                      </a:endParaRPr>
                    </a:p>
                  </a:txBody>
                  <a:tcPr marL="9525" marR="9525" marT="9525" marB="0" anchor="ctr"/>
                </a:tc>
                <a:tc>
                  <a:txBody>
                    <a:bodyPr/>
                    <a:lstStyle/>
                    <a:p>
                      <a:pPr marL="0" marR="0" lvl="0" indent="0" algn="r" rtl="0">
                        <a:spcBef>
                          <a:spcPts val="0"/>
                        </a:spcBef>
                        <a:spcAft>
                          <a:spcPts val="0"/>
                        </a:spcAft>
                        <a:buNone/>
                      </a:pPr>
                      <a:r>
                        <a:rPr lang="es-EC" sz="2000" u="none" strike="noStrike" cap="none"/>
                        <a:t>2,790.60</a:t>
                      </a:r>
                      <a:endParaRPr sz="2000" b="0" i="0" u="none" strike="noStrike" cap="none">
                        <a:solidFill>
                          <a:srgbClr val="000000"/>
                        </a:solidFill>
                        <a:latin typeface="Libre Baskerville"/>
                        <a:ea typeface="Libre Baskerville"/>
                        <a:cs typeface="Libre Baskerville"/>
                        <a:sym typeface="Libre Baskerville"/>
                      </a:endParaRPr>
                    </a:p>
                  </a:txBody>
                  <a:tcPr marL="9525" marR="9525" marT="9525" marB="0" anchor="ctr"/>
                </a:tc>
              </a:tr>
              <a:tr h="304100">
                <a:tc>
                  <a:txBody>
                    <a:bodyPr/>
                    <a:lstStyle/>
                    <a:p>
                      <a:pPr marL="0" marR="0" lvl="0" indent="0" algn="l" rtl="0">
                        <a:spcBef>
                          <a:spcPts val="0"/>
                        </a:spcBef>
                        <a:spcAft>
                          <a:spcPts val="0"/>
                        </a:spcAft>
                        <a:buNone/>
                      </a:pPr>
                      <a:r>
                        <a:rPr lang="es-EC" sz="2000" u="none" strike="noStrike" cap="none"/>
                        <a:t>Alquiler de canchas Cabecera Parroquial</a:t>
                      </a:r>
                      <a:endParaRPr sz="2000" b="0" i="0" u="none" strike="noStrike" cap="none">
                        <a:solidFill>
                          <a:srgbClr val="000000"/>
                        </a:solidFill>
                        <a:latin typeface="Libre Baskerville"/>
                        <a:ea typeface="Libre Baskerville"/>
                        <a:cs typeface="Libre Baskerville"/>
                        <a:sym typeface="Libre Baskerville"/>
                      </a:endParaRPr>
                    </a:p>
                  </a:txBody>
                  <a:tcPr marL="9525" marR="9525" marT="9525" marB="0" anchor="ctr"/>
                </a:tc>
                <a:tc>
                  <a:txBody>
                    <a:bodyPr/>
                    <a:lstStyle/>
                    <a:p>
                      <a:pPr marL="0" marR="0" lvl="0" indent="0" algn="r" rtl="0">
                        <a:spcBef>
                          <a:spcPts val="0"/>
                        </a:spcBef>
                        <a:spcAft>
                          <a:spcPts val="0"/>
                        </a:spcAft>
                        <a:buNone/>
                      </a:pPr>
                      <a:r>
                        <a:rPr lang="es-EC" sz="2000" u="none" strike="noStrike" cap="none"/>
                        <a:t>2,073.20</a:t>
                      </a:r>
                      <a:endParaRPr sz="2000" b="0" i="0" u="none" strike="noStrike" cap="none">
                        <a:solidFill>
                          <a:srgbClr val="000000"/>
                        </a:solidFill>
                        <a:latin typeface="Libre Baskerville"/>
                        <a:ea typeface="Libre Baskerville"/>
                        <a:cs typeface="Libre Baskerville"/>
                        <a:sym typeface="Libre Baskerville"/>
                      </a:endParaRPr>
                    </a:p>
                  </a:txBody>
                  <a:tcPr marL="9525" marR="9525" marT="9525" marB="0" anchor="ctr"/>
                </a:tc>
              </a:tr>
              <a:tr h="304100">
                <a:tc>
                  <a:txBody>
                    <a:bodyPr/>
                    <a:lstStyle/>
                    <a:p>
                      <a:pPr marL="0" marR="0" lvl="0" indent="0" algn="l" rtl="0">
                        <a:spcBef>
                          <a:spcPts val="0"/>
                        </a:spcBef>
                        <a:spcAft>
                          <a:spcPts val="0"/>
                        </a:spcAft>
                        <a:buNone/>
                      </a:pPr>
                      <a:r>
                        <a:rPr lang="es-EC" sz="2000" u="none" strike="noStrike" cap="none"/>
                        <a:t>Recuperación Proyecto Especies Menores</a:t>
                      </a:r>
                      <a:endParaRPr sz="2000" b="0" i="0" u="none" strike="noStrike" cap="none">
                        <a:solidFill>
                          <a:srgbClr val="000000"/>
                        </a:solidFill>
                        <a:latin typeface="Libre Baskerville"/>
                        <a:ea typeface="Libre Baskerville"/>
                        <a:cs typeface="Libre Baskerville"/>
                        <a:sym typeface="Libre Baskerville"/>
                      </a:endParaRPr>
                    </a:p>
                  </a:txBody>
                  <a:tcPr marL="9525" marR="9525" marT="9525" marB="0" anchor="ctr"/>
                </a:tc>
                <a:tc>
                  <a:txBody>
                    <a:bodyPr/>
                    <a:lstStyle/>
                    <a:p>
                      <a:pPr marL="0" marR="0" lvl="0" indent="0" algn="r" rtl="0">
                        <a:spcBef>
                          <a:spcPts val="0"/>
                        </a:spcBef>
                        <a:spcAft>
                          <a:spcPts val="0"/>
                        </a:spcAft>
                        <a:buNone/>
                      </a:pPr>
                      <a:r>
                        <a:rPr lang="es-EC" sz="2000" u="none" strike="noStrike" cap="none"/>
                        <a:t>274.65</a:t>
                      </a:r>
                      <a:endParaRPr sz="2000" b="0" i="0" u="none" strike="noStrike" cap="none">
                        <a:solidFill>
                          <a:srgbClr val="000000"/>
                        </a:solidFill>
                        <a:latin typeface="Libre Baskerville"/>
                        <a:ea typeface="Libre Baskerville"/>
                        <a:cs typeface="Libre Baskerville"/>
                        <a:sym typeface="Libre Baskerville"/>
                      </a:endParaRPr>
                    </a:p>
                  </a:txBody>
                  <a:tcPr marL="9525" marR="9525" marT="9525" marB="0" anchor="ctr"/>
                </a:tc>
              </a:tr>
              <a:tr h="304100">
                <a:tc>
                  <a:txBody>
                    <a:bodyPr/>
                    <a:lstStyle/>
                    <a:p>
                      <a:pPr marL="0" marR="0" lvl="0" indent="0" algn="l" rtl="0">
                        <a:spcBef>
                          <a:spcPts val="0"/>
                        </a:spcBef>
                        <a:spcAft>
                          <a:spcPts val="0"/>
                        </a:spcAft>
                        <a:buNone/>
                      </a:pPr>
                      <a:r>
                        <a:rPr lang="es-EC" sz="2000" u="none" strike="noStrike" cap="none"/>
                        <a:t>Aporte venta de lotes Las Palmas</a:t>
                      </a:r>
                      <a:endParaRPr sz="2000" b="0" i="0" u="none" strike="noStrike" cap="none">
                        <a:solidFill>
                          <a:srgbClr val="000000"/>
                        </a:solidFill>
                        <a:latin typeface="Libre Baskerville"/>
                        <a:ea typeface="Libre Baskerville"/>
                        <a:cs typeface="Libre Baskerville"/>
                        <a:sym typeface="Libre Baskerville"/>
                      </a:endParaRPr>
                    </a:p>
                  </a:txBody>
                  <a:tcPr marL="9525" marR="9525" marT="9525" marB="0" anchor="ctr"/>
                </a:tc>
                <a:tc>
                  <a:txBody>
                    <a:bodyPr/>
                    <a:lstStyle/>
                    <a:p>
                      <a:pPr marL="0" marR="0" lvl="0" indent="0" algn="r" rtl="0">
                        <a:spcBef>
                          <a:spcPts val="0"/>
                        </a:spcBef>
                        <a:spcAft>
                          <a:spcPts val="0"/>
                        </a:spcAft>
                        <a:buNone/>
                      </a:pPr>
                      <a:r>
                        <a:rPr lang="es-EC" sz="2000" u="none" strike="noStrike" cap="none"/>
                        <a:t>61,200.00</a:t>
                      </a:r>
                      <a:endParaRPr sz="2000" b="0" i="0" u="none" strike="noStrike" cap="none">
                        <a:solidFill>
                          <a:srgbClr val="000000"/>
                        </a:solidFill>
                        <a:latin typeface="Libre Baskerville"/>
                        <a:ea typeface="Libre Baskerville"/>
                        <a:cs typeface="Libre Baskerville"/>
                        <a:sym typeface="Libre Baskerville"/>
                      </a:endParaRPr>
                    </a:p>
                  </a:txBody>
                  <a:tcPr marL="9525" marR="9525" marT="9525" marB="0" anchor="ctr"/>
                </a:tc>
              </a:tr>
              <a:tr h="304100">
                <a:tc>
                  <a:txBody>
                    <a:bodyPr/>
                    <a:lstStyle/>
                    <a:p>
                      <a:pPr marL="0" marR="0" lvl="0" indent="0" algn="l" rtl="0">
                        <a:spcBef>
                          <a:spcPts val="0"/>
                        </a:spcBef>
                        <a:spcAft>
                          <a:spcPts val="0"/>
                        </a:spcAft>
                        <a:buNone/>
                      </a:pPr>
                      <a:r>
                        <a:rPr lang="es-EC" sz="2000" u="none" strike="noStrike" cap="none"/>
                        <a:t>Plantas Forestales</a:t>
                      </a:r>
                      <a:endParaRPr sz="2000" b="0" i="0" u="none" strike="noStrike" cap="none">
                        <a:solidFill>
                          <a:srgbClr val="000000"/>
                        </a:solidFill>
                        <a:latin typeface="Libre Baskerville"/>
                        <a:ea typeface="Libre Baskerville"/>
                        <a:cs typeface="Libre Baskerville"/>
                        <a:sym typeface="Libre Baskerville"/>
                      </a:endParaRPr>
                    </a:p>
                  </a:txBody>
                  <a:tcPr marL="9525" marR="9525" marT="9525" marB="0" anchor="ctr"/>
                </a:tc>
                <a:tc>
                  <a:txBody>
                    <a:bodyPr/>
                    <a:lstStyle/>
                    <a:p>
                      <a:pPr marL="0" marR="0" lvl="0" indent="0" algn="r" rtl="0">
                        <a:spcBef>
                          <a:spcPts val="0"/>
                        </a:spcBef>
                        <a:spcAft>
                          <a:spcPts val="0"/>
                        </a:spcAft>
                        <a:buNone/>
                      </a:pPr>
                      <a:r>
                        <a:rPr lang="es-EC" sz="2000" u="none" strike="noStrike" cap="none"/>
                        <a:t>500.00</a:t>
                      </a:r>
                      <a:endParaRPr sz="2000" b="0" i="0" u="none" strike="noStrike" cap="none">
                        <a:solidFill>
                          <a:srgbClr val="000000"/>
                        </a:solidFill>
                        <a:latin typeface="Libre Baskerville"/>
                        <a:ea typeface="Libre Baskerville"/>
                        <a:cs typeface="Libre Baskerville"/>
                        <a:sym typeface="Libre Baskerville"/>
                      </a:endParaRPr>
                    </a:p>
                  </a:txBody>
                  <a:tcPr marL="9525" marR="9525" marT="9525" marB="0" anchor="ctr"/>
                </a:tc>
              </a:tr>
              <a:tr h="304100">
                <a:tc>
                  <a:txBody>
                    <a:bodyPr/>
                    <a:lstStyle/>
                    <a:p>
                      <a:pPr marL="0" marR="0" lvl="0" indent="0" algn="l" rtl="0">
                        <a:spcBef>
                          <a:spcPts val="0"/>
                        </a:spcBef>
                        <a:spcAft>
                          <a:spcPts val="0"/>
                        </a:spcAft>
                        <a:buNone/>
                      </a:pPr>
                      <a:r>
                        <a:rPr lang="es-EC" sz="2000" u="none" strike="noStrike" cap="none"/>
                        <a:t>GAD Provincial - Ordenanza 091</a:t>
                      </a:r>
                      <a:endParaRPr sz="2000" b="0" i="0" u="none" strike="noStrike" cap="none">
                        <a:solidFill>
                          <a:srgbClr val="000000"/>
                        </a:solidFill>
                        <a:latin typeface="Libre Baskerville"/>
                        <a:ea typeface="Libre Baskerville"/>
                        <a:cs typeface="Libre Baskerville"/>
                        <a:sym typeface="Libre Baskerville"/>
                      </a:endParaRPr>
                    </a:p>
                  </a:txBody>
                  <a:tcPr marL="9525" marR="9525" marT="9525" marB="0" anchor="ctr"/>
                </a:tc>
                <a:tc>
                  <a:txBody>
                    <a:bodyPr/>
                    <a:lstStyle/>
                    <a:p>
                      <a:pPr marL="0" marR="0" lvl="0" indent="0" algn="r" rtl="0">
                        <a:spcBef>
                          <a:spcPts val="0"/>
                        </a:spcBef>
                        <a:spcAft>
                          <a:spcPts val="0"/>
                        </a:spcAft>
                        <a:buNone/>
                      </a:pPr>
                      <a:r>
                        <a:rPr lang="es-EC" sz="2000" u="none" strike="noStrike" cap="none"/>
                        <a:t>5000</a:t>
                      </a:r>
                      <a:endParaRPr sz="2000" b="0" i="0" u="none" strike="noStrike" cap="none">
                        <a:solidFill>
                          <a:srgbClr val="000000"/>
                        </a:solidFill>
                        <a:latin typeface="Libre Baskerville"/>
                        <a:ea typeface="Libre Baskerville"/>
                        <a:cs typeface="Libre Baskerville"/>
                        <a:sym typeface="Libre Baskerville"/>
                      </a:endParaRPr>
                    </a:p>
                  </a:txBody>
                  <a:tcPr marL="9525" marR="9525" marT="9525" marB="0" anchor="ctr"/>
                </a:tc>
              </a:tr>
              <a:tr h="304100">
                <a:tc>
                  <a:txBody>
                    <a:bodyPr/>
                    <a:lstStyle/>
                    <a:p>
                      <a:pPr marL="0" marR="0" lvl="0" indent="0" algn="l" rtl="0">
                        <a:spcBef>
                          <a:spcPts val="0"/>
                        </a:spcBef>
                        <a:spcAft>
                          <a:spcPts val="0"/>
                        </a:spcAft>
                        <a:buNone/>
                      </a:pPr>
                      <a:r>
                        <a:rPr lang="es-EC" sz="2000" u="none" strike="noStrike" cap="none"/>
                        <a:t>Banco de Desarrollo No rembolsable (Estudios)</a:t>
                      </a:r>
                      <a:endParaRPr sz="2000" b="0" i="0" u="none" strike="noStrike" cap="none">
                        <a:solidFill>
                          <a:srgbClr val="000000"/>
                        </a:solidFill>
                        <a:latin typeface="Libre Baskerville"/>
                        <a:ea typeface="Libre Baskerville"/>
                        <a:cs typeface="Libre Baskerville"/>
                        <a:sym typeface="Libre Baskerville"/>
                      </a:endParaRPr>
                    </a:p>
                  </a:txBody>
                  <a:tcPr marL="9525" marR="9525" marT="9525" marB="0" anchor="ctr"/>
                </a:tc>
                <a:tc>
                  <a:txBody>
                    <a:bodyPr/>
                    <a:lstStyle/>
                    <a:p>
                      <a:pPr marL="0" marR="0" lvl="0" indent="0" algn="r" rtl="0">
                        <a:spcBef>
                          <a:spcPts val="0"/>
                        </a:spcBef>
                        <a:spcAft>
                          <a:spcPts val="0"/>
                        </a:spcAft>
                        <a:buNone/>
                      </a:pPr>
                      <a:r>
                        <a:rPr lang="es-EC" sz="2000" u="none" strike="noStrike" cap="none"/>
                        <a:t>11,928.00</a:t>
                      </a:r>
                      <a:endParaRPr sz="2000" b="0" i="0" u="none" strike="noStrike" cap="none">
                        <a:solidFill>
                          <a:srgbClr val="000000"/>
                        </a:solidFill>
                        <a:latin typeface="Libre Baskerville"/>
                        <a:ea typeface="Libre Baskerville"/>
                        <a:cs typeface="Libre Baskerville"/>
                        <a:sym typeface="Libre Baskerville"/>
                      </a:endParaRPr>
                    </a:p>
                  </a:txBody>
                  <a:tcPr marL="9525" marR="9525" marT="9525" marB="0" anchor="ctr"/>
                </a:tc>
              </a:tr>
              <a:tr h="304100">
                <a:tc>
                  <a:txBody>
                    <a:bodyPr/>
                    <a:lstStyle/>
                    <a:p>
                      <a:pPr marL="0" marR="0" lvl="0" indent="0" algn="l" rtl="0">
                        <a:spcBef>
                          <a:spcPts val="0"/>
                        </a:spcBef>
                        <a:spcAft>
                          <a:spcPts val="0"/>
                        </a:spcAft>
                        <a:buNone/>
                      </a:pPr>
                      <a:r>
                        <a:rPr lang="es-EC" sz="2000" u="none" strike="noStrike" cap="none"/>
                        <a:t>Recuperación del IVA</a:t>
                      </a:r>
                      <a:endParaRPr sz="2000" b="0" i="0" u="none" strike="noStrike" cap="none">
                        <a:solidFill>
                          <a:srgbClr val="000000"/>
                        </a:solidFill>
                        <a:latin typeface="Libre Baskerville"/>
                        <a:ea typeface="Libre Baskerville"/>
                        <a:cs typeface="Libre Baskerville"/>
                        <a:sym typeface="Libre Baskerville"/>
                      </a:endParaRPr>
                    </a:p>
                  </a:txBody>
                  <a:tcPr marL="9525" marR="9525" marT="9525" marB="0" anchor="ctr"/>
                </a:tc>
                <a:tc>
                  <a:txBody>
                    <a:bodyPr/>
                    <a:lstStyle/>
                    <a:p>
                      <a:pPr marL="0" marR="0" lvl="0" indent="0" algn="r" rtl="0">
                        <a:spcBef>
                          <a:spcPts val="0"/>
                        </a:spcBef>
                        <a:spcAft>
                          <a:spcPts val="0"/>
                        </a:spcAft>
                        <a:buNone/>
                      </a:pPr>
                      <a:r>
                        <a:rPr lang="es-EC" sz="2000" u="none" strike="noStrike" cap="none"/>
                        <a:t>16,277.58</a:t>
                      </a:r>
                      <a:endParaRPr sz="2000" b="0" i="0" u="none" strike="noStrike" cap="none">
                        <a:solidFill>
                          <a:srgbClr val="000000"/>
                        </a:solidFill>
                        <a:latin typeface="Libre Baskerville"/>
                        <a:ea typeface="Libre Baskerville"/>
                        <a:cs typeface="Libre Baskerville"/>
                        <a:sym typeface="Libre Baskerville"/>
                      </a:endParaRPr>
                    </a:p>
                  </a:txBody>
                  <a:tcPr marL="9525" marR="9525" marT="9525" marB="0" anchor="ctr"/>
                </a:tc>
              </a:tr>
              <a:tr h="304100">
                <a:tc>
                  <a:txBody>
                    <a:bodyPr/>
                    <a:lstStyle/>
                    <a:p>
                      <a:pPr marL="0" marR="0" lvl="0" indent="0" algn="ctr" rtl="0">
                        <a:spcBef>
                          <a:spcPts val="0"/>
                        </a:spcBef>
                        <a:spcAft>
                          <a:spcPts val="0"/>
                        </a:spcAft>
                        <a:buNone/>
                      </a:pPr>
                      <a:r>
                        <a:rPr lang="es-EC" sz="2000" b="1" u="none" strike="noStrike" cap="none"/>
                        <a:t>TOTAL</a:t>
                      </a:r>
                      <a:endParaRPr sz="2000" b="1" i="0" u="none" strike="noStrike" cap="none">
                        <a:solidFill>
                          <a:srgbClr val="000000"/>
                        </a:solidFill>
                        <a:latin typeface="Libre Baskerville"/>
                        <a:ea typeface="Libre Baskerville"/>
                        <a:cs typeface="Libre Baskerville"/>
                        <a:sym typeface="Libre Baskerville"/>
                      </a:endParaRPr>
                    </a:p>
                  </a:txBody>
                  <a:tcPr marL="9525" marR="9525" marT="9525" marB="0" anchor="ctr"/>
                </a:tc>
                <a:tc>
                  <a:txBody>
                    <a:bodyPr/>
                    <a:lstStyle/>
                    <a:p>
                      <a:pPr marL="0" marR="0" lvl="0" indent="0" algn="r" rtl="0">
                        <a:spcBef>
                          <a:spcPts val="0"/>
                        </a:spcBef>
                        <a:spcAft>
                          <a:spcPts val="0"/>
                        </a:spcAft>
                        <a:buNone/>
                      </a:pPr>
                      <a:r>
                        <a:rPr lang="es-EC" sz="2000" b="1" u="none" strike="noStrike" cap="none"/>
                        <a:t>323,641.14</a:t>
                      </a:r>
                      <a:endParaRPr sz="2000" b="1" i="0" u="none" strike="noStrike" cap="none">
                        <a:solidFill>
                          <a:srgbClr val="000000"/>
                        </a:solidFill>
                        <a:latin typeface="Libre Baskerville"/>
                        <a:ea typeface="Libre Baskerville"/>
                        <a:cs typeface="Libre Baskerville"/>
                        <a:sym typeface="Libre Baskerville"/>
                      </a:endParaRPr>
                    </a:p>
                  </a:txBody>
                  <a:tcPr marL="9525" marR="9525" marT="9525" marB="0" anchor="ctr"/>
                </a:tc>
              </a:tr>
            </a:tbl>
          </a:graphicData>
        </a:graphic>
      </p:graphicFrame>
      <p:sp>
        <p:nvSpPr>
          <p:cNvPr id="152" name="Google Shape;152;p19"/>
          <p:cNvSpPr/>
          <p:nvPr/>
        </p:nvSpPr>
        <p:spPr>
          <a:xfrm>
            <a:off x="788565" y="6459522"/>
            <a:ext cx="931178" cy="26005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157" name="Google Shape;157;p20"/>
          <p:cNvSpPr/>
          <p:nvPr/>
        </p:nvSpPr>
        <p:spPr>
          <a:xfrm>
            <a:off x="0" y="0"/>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8" name="Google Shape;158;p20"/>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159" name="Google Shape;159;p20"/>
          <p:cNvSpPr/>
          <p:nvPr/>
        </p:nvSpPr>
        <p:spPr>
          <a:xfrm>
            <a:off x="788565" y="6459522"/>
            <a:ext cx="931178" cy="26005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graphicFrame>
        <p:nvGraphicFramePr>
          <p:cNvPr id="160" name="Google Shape;160;p20"/>
          <p:cNvGraphicFramePr/>
          <p:nvPr/>
        </p:nvGraphicFramePr>
        <p:xfrm>
          <a:off x="2466363" y="1635852"/>
          <a:ext cx="7684325" cy="2894225"/>
        </p:xfrm>
        <a:graphic>
          <a:graphicData uri="http://schemas.openxmlformats.org/drawingml/2006/table">
            <a:tbl>
              <a:tblPr>
                <a:noFill/>
                <a:tableStyleId>{BADA13C7-54C4-433D-9D6E-44B929201468}</a:tableStyleId>
              </a:tblPr>
              <a:tblGrid>
                <a:gridCol w="5259900"/>
                <a:gridCol w="2424425"/>
              </a:tblGrid>
              <a:tr h="404450">
                <a:tc gridSpan="2">
                  <a:txBody>
                    <a:bodyPr/>
                    <a:lstStyle/>
                    <a:p>
                      <a:pPr marL="0" marR="0" lvl="0" indent="0" algn="ctr" rtl="0">
                        <a:spcBef>
                          <a:spcPts val="0"/>
                        </a:spcBef>
                        <a:spcAft>
                          <a:spcPts val="0"/>
                        </a:spcAft>
                        <a:buNone/>
                      </a:pPr>
                      <a:r>
                        <a:rPr lang="es-EC" sz="2800" b="1" u="none" strike="noStrike" cap="none"/>
                        <a:t>PRESUPUESTO INSTITUCIONAL</a:t>
                      </a:r>
                      <a:endParaRPr sz="2800" b="1" i="0" u="none" strike="noStrike" cap="none">
                        <a:solidFill>
                          <a:srgbClr val="000000"/>
                        </a:solidFill>
                        <a:latin typeface="Calibri"/>
                        <a:ea typeface="Calibri"/>
                        <a:cs typeface="Calibri"/>
                        <a:sym typeface="Calibri"/>
                      </a:endParaRPr>
                    </a:p>
                  </a:txBody>
                  <a:tcPr marL="9525" marR="9525" marT="9525" marB="0" anchor="b"/>
                </a:tc>
                <a:tc hMerge="1">
                  <a:txBody>
                    <a:bodyPr/>
                    <a:lstStyle/>
                    <a:p>
                      <a:endParaRPr lang="es-EC"/>
                    </a:p>
                  </a:txBody>
                  <a:tcPr/>
                </a:tc>
              </a:tr>
              <a:tr h="732050">
                <a:tc>
                  <a:txBody>
                    <a:bodyPr/>
                    <a:lstStyle/>
                    <a:p>
                      <a:pPr marL="0" marR="0" lvl="0" indent="0" algn="l" rtl="0">
                        <a:spcBef>
                          <a:spcPts val="0"/>
                        </a:spcBef>
                        <a:spcAft>
                          <a:spcPts val="0"/>
                        </a:spcAft>
                        <a:buNone/>
                      </a:pPr>
                      <a:r>
                        <a:rPr lang="es-EC" sz="2800" u="none" strike="noStrike" cap="none"/>
                        <a:t>GASTO CORRIENTE</a:t>
                      </a:r>
                      <a:endParaRPr sz="2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s-EC" sz="2800" u="none" strike="noStrike" cap="none"/>
                        <a:t>                     68,613.80 </a:t>
                      </a:r>
                      <a:endParaRPr sz="2800" b="0" i="0" u="none" strike="noStrike" cap="none">
                        <a:solidFill>
                          <a:srgbClr val="000000"/>
                        </a:solidFill>
                        <a:latin typeface="Calibri"/>
                        <a:ea typeface="Calibri"/>
                        <a:cs typeface="Calibri"/>
                        <a:sym typeface="Calibri"/>
                      </a:endParaRPr>
                    </a:p>
                  </a:txBody>
                  <a:tcPr marL="9525" marR="9525" marT="9525" marB="0" anchor="b"/>
                </a:tc>
              </a:tr>
              <a:tr h="732050">
                <a:tc>
                  <a:txBody>
                    <a:bodyPr/>
                    <a:lstStyle/>
                    <a:p>
                      <a:pPr marL="0" marR="0" lvl="0" indent="0" algn="l" rtl="0">
                        <a:spcBef>
                          <a:spcPts val="0"/>
                        </a:spcBef>
                        <a:spcAft>
                          <a:spcPts val="0"/>
                        </a:spcAft>
                        <a:buNone/>
                      </a:pPr>
                      <a:r>
                        <a:rPr lang="es-EC" sz="2800" u="none" strike="noStrike" cap="none"/>
                        <a:t>GASTO DE INVERSIÓN</a:t>
                      </a:r>
                      <a:endParaRPr sz="2800" b="0"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s-EC" sz="2800" u="none" strike="noStrike" cap="none"/>
                        <a:t>                  255,027.34 </a:t>
                      </a:r>
                      <a:endParaRPr sz="2800" b="0" i="0" u="none" strike="noStrike" cap="none">
                        <a:solidFill>
                          <a:srgbClr val="000000"/>
                        </a:solidFill>
                        <a:latin typeface="Calibri"/>
                        <a:ea typeface="Calibri"/>
                        <a:cs typeface="Calibri"/>
                        <a:sym typeface="Calibri"/>
                      </a:endParaRPr>
                    </a:p>
                  </a:txBody>
                  <a:tcPr marL="9525" marR="9525" marT="9525" marB="0" anchor="b"/>
                </a:tc>
              </a:tr>
              <a:tr h="732050">
                <a:tc>
                  <a:txBody>
                    <a:bodyPr/>
                    <a:lstStyle/>
                    <a:p>
                      <a:pPr marL="0" marR="0" lvl="0" indent="0" algn="ctr" rtl="0">
                        <a:spcBef>
                          <a:spcPts val="0"/>
                        </a:spcBef>
                        <a:spcAft>
                          <a:spcPts val="0"/>
                        </a:spcAft>
                        <a:buNone/>
                      </a:pPr>
                      <a:r>
                        <a:rPr lang="es-EC" sz="2800" b="1" u="none" strike="noStrike" cap="none"/>
                        <a:t>TOTAL</a:t>
                      </a:r>
                      <a:endParaRPr sz="2800" b="1" i="0" u="none" strike="noStrike" cap="none">
                        <a:solidFill>
                          <a:srgbClr val="000000"/>
                        </a:solidFill>
                        <a:latin typeface="Calibri"/>
                        <a:ea typeface="Calibri"/>
                        <a:cs typeface="Calibri"/>
                        <a:sym typeface="Calibri"/>
                      </a:endParaRPr>
                    </a:p>
                  </a:txBody>
                  <a:tcPr marL="9525" marR="9525" marT="9525" marB="0" anchor="b"/>
                </a:tc>
                <a:tc>
                  <a:txBody>
                    <a:bodyPr/>
                    <a:lstStyle/>
                    <a:p>
                      <a:pPr marL="0" marR="0" lvl="0" indent="0" algn="r" rtl="0">
                        <a:spcBef>
                          <a:spcPts val="0"/>
                        </a:spcBef>
                        <a:spcAft>
                          <a:spcPts val="0"/>
                        </a:spcAft>
                        <a:buNone/>
                      </a:pPr>
                      <a:r>
                        <a:rPr lang="es-EC" sz="2800" b="1" u="none" strike="noStrike" cap="none"/>
                        <a:t> $323,641.14 </a:t>
                      </a:r>
                      <a:endParaRPr sz="2800" b="1" i="0" u="none" strike="noStrike" cap="none">
                        <a:solidFill>
                          <a:srgbClr val="000000"/>
                        </a:solidFill>
                        <a:latin typeface="Calibri"/>
                        <a:ea typeface="Calibri"/>
                        <a:cs typeface="Calibri"/>
                        <a:sym typeface="Calibri"/>
                      </a:endParaRPr>
                    </a:p>
                  </a:txBody>
                  <a:tcPr marL="9525" marR="9525" marT="9525" marB="0" anchor="b"/>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4"/>
        <p:cNvGrpSpPr/>
        <p:nvPr/>
      </p:nvGrpSpPr>
      <p:grpSpPr>
        <a:xfrm>
          <a:off x="0" y="0"/>
          <a:ext cx="0" cy="0"/>
          <a:chOff x="0" y="0"/>
          <a:chExt cx="0" cy="0"/>
        </a:xfrm>
      </p:grpSpPr>
      <p:sp>
        <p:nvSpPr>
          <p:cNvPr id="165" name="Google Shape;165;p21"/>
          <p:cNvSpPr/>
          <p:nvPr/>
        </p:nvSpPr>
        <p:spPr>
          <a:xfrm>
            <a:off x="0" y="0"/>
            <a:ext cx="12192000" cy="8073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6" name="Google Shape;166;p21"/>
          <p:cNvPicPr preferRelativeResize="0"/>
          <p:nvPr/>
        </p:nvPicPr>
        <p:blipFill rotWithShape="1">
          <a:blip r:embed="rId4">
            <a:alphaModFix/>
          </a:blip>
          <a:srcRect l="10467" t="28931" r="10500" b="30097"/>
          <a:stretch/>
        </p:blipFill>
        <p:spPr>
          <a:xfrm>
            <a:off x="165370" y="42573"/>
            <a:ext cx="2859931" cy="764823"/>
          </a:xfrm>
          <a:prstGeom prst="rect">
            <a:avLst/>
          </a:prstGeom>
          <a:noFill/>
          <a:ln>
            <a:noFill/>
          </a:ln>
        </p:spPr>
      </p:pic>
      <p:sp>
        <p:nvSpPr>
          <p:cNvPr id="167" name="Google Shape;167;p21"/>
          <p:cNvSpPr txBox="1"/>
          <p:nvPr/>
        </p:nvSpPr>
        <p:spPr>
          <a:xfrm>
            <a:off x="1034603" y="4344354"/>
            <a:ext cx="10354614" cy="1758228"/>
          </a:xfrm>
          <a:prstGeom prst="rect">
            <a:avLst/>
          </a:prstGeom>
          <a:noFill/>
          <a:ln>
            <a:noFill/>
          </a:ln>
        </p:spPr>
        <p:txBody>
          <a:bodyPr spcFirstLastPara="1" wrap="square" lIns="91425" tIns="45700" rIns="91425" bIns="45700" anchor="b" anchorCtr="0">
            <a:noAutofit/>
          </a:bodyPr>
          <a:lstStyle/>
          <a:p>
            <a:pPr marL="0" marR="0" lvl="0" indent="0" algn="just" rtl="0">
              <a:lnSpc>
                <a:spcPct val="80000"/>
              </a:lnSpc>
              <a:spcBef>
                <a:spcPts val="0"/>
              </a:spcBef>
              <a:spcAft>
                <a:spcPts val="0"/>
              </a:spcAft>
              <a:buClr>
                <a:schemeClr val="accent1"/>
              </a:buClr>
              <a:buSzPts val="1800"/>
              <a:buFont typeface="Calibri"/>
              <a:buNone/>
            </a:pPr>
            <a:endParaRPr sz="1800" b="1">
              <a:solidFill>
                <a:schemeClr val="dk1"/>
              </a:solidFill>
              <a:latin typeface="Quattrocento Sans"/>
              <a:ea typeface="Quattrocento Sans"/>
              <a:cs typeface="Quattrocento Sans"/>
              <a:sym typeface="Quattrocento Sans"/>
            </a:endParaRPr>
          </a:p>
        </p:txBody>
      </p:sp>
      <p:graphicFrame>
        <p:nvGraphicFramePr>
          <p:cNvPr id="168" name="Google Shape;168;p21"/>
          <p:cNvGraphicFramePr/>
          <p:nvPr/>
        </p:nvGraphicFramePr>
        <p:xfrm>
          <a:off x="545383" y="1048545"/>
          <a:ext cx="2687200" cy="1986915"/>
        </p:xfrm>
        <a:graphic>
          <a:graphicData uri="http://schemas.openxmlformats.org/drawingml/2006/table">
            <a:tbl>
              <a:tblPr>
                <a:noFill/>
                <a:tableStyleId>{CCE6D422-1D03-4AE8-B9DC-BFA917D4818D}</a:tableStyleId>
              </a:tblPr>
              <a:tblGrid>
                <a:gridCol w="1157575"/>
                <a:gridCol w="1529625"/>
              </a:tblGrid>
              <a:tr h="400050">
                <a:tc>
                  <a:txBody>
                    <a:bodyPr/>
                    <a:lstStyle/>
                    <a:p>
                      <a:pPr marL="0" marR="0" lvl="0" indent="0" algn="l" rtl="0">
                        <a:spcBef>
                          <a:spcPts val="0"/>
                        </a:spcBef>
                        <a:spcAft>
                          <a:spcPts val="0"/>
                        </a:spcAft>
                        <a:buNone/>
                      </a:pPr>
                      <a:r>
                        <a:rPr lang="es-EC" sz="1400" b="1" u="none" strike="noStrike" cap="none" dirty="0"/>
                        <a:t>ÍTEM</a:t>
                      </a:r>
                      <a:endParaRPr sz="1400" b="1" i="0" u="none" strike="noStrike" cap="none" dirty="0">
                        <a:solidFill>
                          <a:srgbClr val="000000"/>
                        </a:solidFill>
                        <a:latin typeface="Calibri"/>
                        <a:ea typeface="Calibri"/>
                        <a:cs typeface="Calibri"/>
                        <a:sym typeface="Calibri"/>
                      </a:endParaRPr>
                    </a:p>
                  </a:txBody>
                  <a:tcPr marL="9525" marR="9525" marT="9525" marB="0" anchor="b">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s-EC" sz="1600" b="1" u="none" strike="noStrike" cap="none"/>
                        <a:t>INGRESOS PERMANENTES</a:t>
                      </a:r>
                      <a:endParaRPr sz="1600" b="1" i="0" u="none" strike="noStrike" cap="none">
                        <a:solidFill>
                          <a:srgbClr val="000000"/>
                        </a:solidFill>
                        <a:latin typeface="Calibri"/>
                        <a:ea typeface="Calibri"/>
                        <a:cs typeface="Calibri"/>
                        <a:sym typeface="Calibri"/>
                      </a:endParaRPr>
                    </a:p>
                  </a:txBody>
                  <a:tcPr marL="9525" marR="9525" marT="9525" marB="0" anchor="b">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r>
              <a:tr h="647700">
                <a:tc>
                  <a:txBody>
                    <a:bodyPr/>
                    <a:lstStyle/>
                    <a:p>
                      <a:pPr marL="0" marR="0" lvl="0" indent="0" algn="ctr" rtl="0">
                        <a:spcBef>
                          <a:spcPts val="0"/>
                        </a:spcBef>
                        <a:spcAft>
                          <a:spcPts val="0"/>
                        </a:spcAft>
                        <a:buNone/>
                      </a:pPr>
                      <a:r>
                        <a:rPr lang="es-EC" sz="1200" u="none" strike="noStrike" cap="none"/>
                        <a:t>Ministerio de Finanzas (CORRIENTE)</a:t>
                      </a:r>
                      <a:endParaRPr sz="1200" b="0" i="0" u="none" strike="noStrike" cap="none">
                        <a:solidFill>
                          <a:srgbClr val="000000"/>
                        </a:solidFill>
                        <a:latin typeface="Calibri"/>
                        <a:ea typeface="Calibri"/>
                        <a:cs typeface="Calibri"/>
                        <a:sym typeface="Calibri"/>
                      </a:endParaRPr>
                    </a:p>
                  </a:txBody>
                  <a:tcPr marL="9525" marR="9525" marT="9525" marB="0" anchor="b">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spcBef>
                          <a:spcPts val="0"/>
                        </a:spcBef>
                        <a:spcAft>
                          <a:spcPts val="0"/>
                        </a:spcAft>
                        <a:buNone/>
                      </a:pPr>
                      <a:r>
                        <a:rPr lang="es-EC" sz="1200" b="0" i="0" u="none" strike="noStrike" cap="none">
                          <a:solidFill>
                            <a:srgbClr val="000000"/>
                          </a:solidFill>
                          <a:latin typeface="Calibri"/>
                          <a:ea typeface="Calibri"/>
                          <a:cs typeface="Calibri"/>
                          <a:sym typeface="Calibri"/>
                        </a:rPr>
                        <a:t>63,750.00</a:t>
                      </a:r>
                      <a:endParaRPr/>
                    </a:p>
                  </a:txBody>
                  <a:tcPr marL="9525" marR="9525" marT="9525" marB="0" anchor="b">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476250">
                <a:tc>
                  <a:txBody>
                    <a:bodyPr/>
                    <a:lstStyle/>
                    <a:p>
                      <a:pPr marL="0" marR="0" lvl="0" indent="0" algn="ctr" rtl="0">
                        <a:spcBef>
                          <a:spcPts val="0"/>
                        </a:spcBef>
                        <a:spcAft>
                          <a:spcPts val="0"/>
                        </a:spcAft>
                        <a:buNone/>
                      </a:pPr>
                      <a:r>
                        <a:rPr lang="es-EC" sz="1200" u="none" strike="noStrike" cap="none"/>
                        <a:t>Ministerio de Finanzas (INVERSIÓN)</a:t>
                      </a:r>
                      <a:endParaRPr sz="1200" b="0" i="0" u="none" strike="noStrike" cap="none">
                        <a:solidFill>
                          <a:srgbClr val="000000"/>
                        </a:solidFill>
                        <a:latin typeface="Calibri"/>
                        <a:ea typeface="Calibri"/>
                        <a:cs typeface="Calibri"/>
                        <a:sym typeface="Calibri"/>
                      </a:endParaRPr>
                    </a:p>
                  </a:txBody>
                  <a:tcPr marL="9525" marR="9525" marT="9525" marB="0" anchor="b">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spcBef>
                          <a:spcPts val="0"/>
                        </a:spcBef>
                        <a:spcAft>
                          <a:spcPts val="0"/>
                        </a:spcAft>
                        <a:buNone/>
                      </a:pPr>
                      <a:r>
                        <a:rPr lang="es-EC" sz="1200" b="0" i="0" u="none" strike="noStrike" cap="none">
                          <a:solidFill>
                            <a:srgbClr val="000000"/>
                          </a:solidFill>
                          <a:latin typeface="Calibri"/>
                          <a:ea typeface="Calibri"/>
                          <a:cs typeface="Calibri"/>
                          <a:sym typeface="Calibri"/>
                        </a:rPr>
                        <a:t>101,056.09</a:t>
                      </a:r>
                      <a:endParaRPr/>
                    </a:p>
                  </a:txBody>
                  <a:tcPr marL="9525" marR="9525" marT="9525" marB="0" anchor="b">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247650">
                <a:tc>
                  <a:txBody>
                    <a:bodyPr/>
                    <a:lstStyle/>
                    <a:p>
                      <a:pPr marL="0" marR="0" lvl="0" indent="0" algn="ctr" rtl="0">
                        <a:spcBef>
                          <a:spcPts val="0"/>
                        </a:spcBef>
                        <a:spcAft>
                          <a:spcPts val="0"/>
                        </a:spcAft>
                        <a:buNone/>
                      </a:pPr>
                      <a:r>
                        <a:rPr lang="es-EC" sz="1800" b="1" u="none" strike="noStrike" cap="none"/>
                        <a:t>TOTAL</a:t>
                      </a:r>
                      <a:endParaRPr sz="1800" b="1" i="0" u="none" strike="noStrike" cap="none">
                        <a:solidFill>
                          <a:srgbClr val="000000"/>
                        </a:solidFill>
                        <a:latin typeface="Calibri"/>
                        <a:ea typeface="Calibri"/>
                        <a:cs typeface="Calibri"/>
                        <a:sym typeface="Calibri"/>
                      </a:endParaRPr>
                    </a:p>
                  </a:txBody>
                  <a:tcPr marL="9525" marR="9525" marT="9525" marB="0" anchor="b">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s-EC" sz="1800" b="1" u="none" strike="noStrike" cap="none" dirty="0"/>
                        <a:t>164,806.09</a:t>
                      </a:r>
                      <a:endParaRPr sz="1800" b="1" i="0" u="none" strike="noStrike" cap="none" dirty="0">
                        <a:solidFill>
                          <a:srgbClr val="000000"/>
                        </a:solidFill>
                        <a:latin typeface="Calibri"/>
                        <a:ea typeface="Calibri"/>
                        <a:cs typeface="Calibri"/>
                        <a:sym typeface="Calibri"/>
                      </a:endParaRPr>
                    </a:p>
                  </a:txBody>
                  <a:tcPr marL="9525" marR="9525" marT="9525" marB="0" anchor="b">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bl>
          </a:graphicData>
        </a:graphic>
      </p:graphicFrame>
      <p:graphicFrame>
        <p:nvGraphicFramePr>
          <p:cNvPr id="169" name="Google Shape;169;p21"/>
          <p:cNvGraphicFramePr/>
          <p:nvPr/>
        </p:nvGraphicFramePr>
        <p:xfrm>
          <a:off x="3600964" y="1007107"/>
          <a:ext cx="3812150" cy="3137535"/>
        </p:xfrm>
        <a:graphic>
          <a:graphicData uri="http://schemas.openxmlformats.org/drawingml/2006/table">
            <a:tbl>
              <a:tblPr>
                <a:noFill/>
                <a:tableStyleId>{74929CAD-57C5-4D1D-9032-590A313D9DC8}</a:tableStyleId>
              </a:tblPr>
              <a:tblGrid>
                <a:gridCol w="2411900"/>
                <a:gridCol w="1400250"/>
              </a:tblGrid>
              <a:tr h="400050">
                <a:tc>
                  <a:txBody>
                    <a:bodyPr/>
                    <a:lstStyle/>
                    <a:p>
                      <a:pPr marL="0" marR="0" lvl="0" indent="0" algn="l" rtl="0">
                        <a:spcBef>
                          <a:spcPts val="0"/>
                        </a:spcBef>
                        <a:spcAft>
                          <a:spcPts val="0"/>
                        </a:spcAft>
                        <a:buNone/>
                      </a:pPr>
                      <a:r>
                        <a:rPr lang="es-EC" sz="1400" b="1" u="none" strike="noStrike" cap="none" dirty="0"/>
                        <a:t>ÍTEM </a:t>
                      </a:r>
                      <a:endParaRPr sz="1400" b="1" i="0" u="none" strike="noStrike" cap="none" dirty="0">
                        <a:solidFill>
                          <a:srgbClr val="000000"/>
                        </a:solidFill>
                        <a:latin typeface="Calibri"/>
                        <a:ea typeface="Calibri"/>
                        <a:cs typeface="Calibri"/>
                        <a:sym typeface="Calibri"/>
                      </a:endParaRPr>
                    </a:p>
                  </a:txBody>
                  <a:tcPr marL="9525" marR="9525" marT="9525" marB="0" anchor="b">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s-EC" sz="1400" b="1" u="none" strike="noStrike" cap="none"/>
                        <a:t>INGRESOS NO PERMANENTES</a:t>
                      </a:r>
                      <a:endParaRPr sz="1400" b="1" i="0" u="none" strike="noStrike" cap="none">
                        <a:solidFill>
                          <a:srgbClr val="000000"/>
                        </a:solidFill>
                        <a:latin typeface="Calibri"/>
                        <a:ea typeface="Calibri"/>
                        <a:cs typeface="Calibri"/>
                        <a:sym typeface="Calibri"/>
                      </a:endParaRPr>
                    </a:p>
                  </a:txBody>
                  <a:tcPr marL="9525" marR="9525" marT="9525" marB="0" anchor="b">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tr>
              <a:tr h="280650">
                <a:tc>
                  <a:txBody>
                    <a:bodyPr/>
                    <a:lstStyle/>
                    <a:p>
                      <a:pPr marL="0" marR="0" lvl="0" indent="0" algn="l" rtl="0">
                        <a:spcBef>
                          <a:spcPts val="0"/>
                        </a:spcBef>
                        <a:spcAft>
                          <a:spcPts val="0"/>
                        </a:spcAft>
                        <a:buNone/>
                      </a:pPr>
                      <a:r>
                        <a:rPr lang="es-EC" sz="1400" u="none" strike="noStrike" cap="none"/>
                        <a:t>Alquiler de canchas Cabecera Parroquial</a:t>
                      </a:r>
                      <a:endParaRPr sz="1400" b="0" i="0" u="none" strike="noStrike" cap="none">
                        <a:solidFill>
                          <a:srgbClr val="000000"/>
                        </a:solidFill>
                        <a:latin typeface="Calibri"/>
                        <a:ea typeface="Calibri"/>
                        <a:cs typeface="Calibri"/>
                        <a:sym typeface="Calibri"/>
                      </a:endParaRPr>
                    </a:p>
                  </a:txBody>
                  <a:tcPr marL="9525" marR="9525" marT="9525" marB="0" anchor="b">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spcBef>
                          <a:spcPts val="0"/>
                        </a:spcBef>
                        <a:spcAft>
                          <a:spcPts val="0"/>
                        </a:spcAft>
                        <a:buNone/>
                      </a:pPr>
                      <a:r>
                        <a:rPr lang="es-EC" sz="1400" u="none" strike="noStrike" cap="none"/>
                        <a:t>2,073.20</a:t>
                      </a:r>
                      <a:endParaRPr sz="1400" b="0" i="0" u="none" strike="noStrike" cap="none">
                        <a:solidFill>
                          <a:srgbClr val="000000"/>
                        </a:solidFill>
                        <a:latin typeface="Calibri"/>
                        <a:ea typeface="Calibri"/>
                        <a:cs typeface="Calibri"/>
                        <a:sym typeface="Calibri"/>
                      </a:endParaRPr>
                    </a:p>
                  </a:txBody>
                  <a:tcPr marL="9525" marR="9525" marT="9525" marB="0" anchor="b">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278250">
                <a:tc>
                  <a:txBody>
                    <a:bodyPr/>
                    <a:lstStyle/>
                    <a:p>
                      <a:pPr marL="0" marR="0" lvl="0" indent="0" algn="l" rtl="0">
                        <a:spcBef>
                          <a:spcPts val="0"/>
                        </a:spcBef>
                        <a:spcAft>
                          <a:spcPts val="0"/>
                        </a:spcAft>
                        <a:buNone/>
                      </a:pPr>
                      <a:r>
                        <a:rPr lang="es-EC" sz="1400" u="none" strike="noStrike" cap="none"/>
                        <a:t>Arriendo de locales comerciales dique Fátima</a:t>
                      </a:r>
                      <a:endParaRPr sz="1400" b="0" i="0" u="none" strike="noStrike" cap="none">
                        <a:solidFill>
                          <a:srgbClr val="000000"/>
                        </a:solidFill>
                        <a:latin typeface="Calibri"/>
                        <a:ea typeface="Calibri"/>
                        <a:cs typeface="Calibri"/>
                        <a:sym typeface="Calibri"/>
                      </a:endParaRPr>
                    </a:p>
                  </a:txBody>
                  <a:tcPr marL="9525" marR="9525" marT="9525" marB="0" anchor="b">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spcBef>
                          <a:spcPts val="0"/>
                        </a:spcBef>
                        <a:spcAft>
                          <a:spcPts val="0"/>
                        </a:spcAft>
                        <a:buNone/>
                      </a:pPr>
                      <a:r>
                        <a:rPr lang="es-EC" sz="1400" u="none" strike="noStrike" cap="none"/>
                        <a:t>2,790.60</a:t>
                      </a:r>
                      <a:endParaRPr sz="1400" b="0" i="0" u="none" strike="noStrike" cap="none">
                        <a:solidFill>
                          <a:srgbClr val="000000"/>
                        </a:solidFill>
                        <a:latin typeface="Calibri"/>
                        <a:ea typeface="Calibri"/>
                        <a:cs typeface="Calibri"/>
                        <a:sym typeface="Calibri"/>
                      </a:endParaRPr>
                    </a:p>
                  </a:txBody>
                  <a:tcPr marL="9525" marR="9525" marT="9525" marB="0" anchor="b">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208750">
                <a:tc>
                  <a:txBody>
                    <a:bodyPr/>
                    <a:lstStyle/>
                    <a:p>
                      <a:pPr marL="0" marR="0" lvl="0" indent="0" algn="l" rtl="0">
                        <a:spcBef>
                          <a:spcPts val="0"/>
                        </a:spcBef>
                        <a:spcAft>
                          <a:spcPts val="0"/>
                        </a:spcAft>
                        <a:buNone/>
                      </a:pPr>
                      <a:r>
                        <a:rPr lang="es-EC" sz="1400" u="none" strike="noStrike" cap="none"/>
                        <a:t>Aporte venta de lotes  Las Palmas</a:t>
                      </a:r>
                      <a:endParaRPr sz="1400" b="0" i="0" u="none" strike="noStrike" cap="none">
                        <a:solidFill>
                          <a:srgbClr val="000000"/>
                        </a:solidFill>
                        <a:latin typeface="Calibri"/>
                        <a:ea typeface="Calibri"/>
                        <a:cs typeface="Calibri"/>
                        <a:sym typeface="Calibri"/>
                      </a:endParaRPr>
                    </a:p>
                  </a:txBody>
                  <a:tcPr marL="9525" marR="9525" marT="9525" marB="0" anchor="b">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spcBef>
                          <a:spcPts val="0"/>
                        </a:spcBef>
                        <a:spcAft>
                          <a:spcPts val="0"/>
                        </a:spcAft>
                        <a:buNone/>
                      </a:pPr>
                      <a:r>
                        <a:rPr lang="es-EC" sz="1400" u="none" strike="noStrike" cap="none" dirty="0"/>
                        <a:t>61,200.00</a:t>
                      </a:r>
                      <a:endParaRPr sz="1400" b="0" i="0" u="none" strike="noStrike" cap="none" dirty="0">
                        <a:solidFill>
                          <a:srgbClr val="000000"/>
                        </a:solidFill>
                        <a:latin typeface="Calibri"/>
                        <a:ea typeface="Calibri"/>
                        <a:cs typeface="Calibri"/>
                        <a:sym typeface="Calibri"/>
                      </a:endParaRPr>
                    </a:p>
                  </a:txBody>
                  <a:tcPr marL="9525" marR="9525" marT="9525" marB="0" anchor="b">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247650">
                <a:tc>
                  <a:txBody>
                    <a:bodyPr/>
                    <a:lstStyle/>
                    <a:p>
                      <a:pPr marL="0" marR="0" lvl="0" indent="0" algn="l" rtl="0">
                        <a:spcBef>
                          <a:spcPts val="0"/>
                        </a:spcBef>
                        <a:spcAft>
                          <a:spcPts val="0"/>
                        </a:spcAft>
                        <a:buNone/>
                      </a:pPr>
                      <a:r>
                        <a:rPr lang="es-EC" sz="1400" u="none" strike="noStrike" cap="none"/>
                        <a:t>Venta de Plantas</a:t>
                      </a:r>
                      <a:endParaRPr sz="1400" b="0" i="0" u="none" strike="noStrike" cap="none">
                        <a:solidFill>
                          <a:srgbClr val="000000"/>
                        </a:solidFill>
                        <a:latin typeface="Calibri"/>
                        <a:ea typeface="Calibri"/>
                        <a:cs typeface="Calibri"/>
                        <a:sym typeface="Calibri"/>
                      </a:endParaRPr>
                    </a:p>
                  </a:txBody>
                  <a:tcPr marL="9525" marR="9525" marT="9525" marB="0" anchor="b">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spcBef>
                          <a:spcPts val="0"/>
                        </a:spcBef>
                        <a:spcAft>
                          <a:spcPts val="0"/>
                        </a:spcAft>
                        <a:buNone/>
                      </a:pPr>
                      <a:r>
                        <a:rPr lang="es-EC" sz="1400" u="none" strike="noStrike" cap="none"/>
                        <a:t>500.00</a:t>
                      </a:r>
                      <a:endParaRPr sz="1400" b="0" i="0" u="none" strike="noStrike" cap="none">
                        <a:solidFill>
                          <a:srgbClr val="000000"/>
                        </a:solidFill>
                        <a:latin typeface="Calibri"/>
                        <a:ea typeface="Calibri"/>
                        <a:cs typeface="Calibri"/>
                        <a:sym typeface="Calibri"/>
                      </a:endParaRPr>
                    </a:p>
                  </a:txBody>
                  <a:tcPr marL="9525" marR="9525" marT="9525" marB="0" anchor="b">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308675">
                <a:tc>
                  <a:txBody>
                    <a:bodyPr/>
                    <a:lstStyle/>
                    <a:p>
                      <a:pPr marL="0" marR="0" lvl="0" indent="0" algn="l" rtl="0">
                        <a:spcBef>
                          <a:spcPts val="0"/>
                        </a:spcBef>
                        <a:spcAft>
                          <a:spcPts val="0"/>
                        </a:spcAft>
                        <a:buNone/>
                      </a:pPr>
                      <a:r>
                        <a:rPr lang="es-EC" sz="1400" u="none" strike="noStrike" cap="none"/>
                        <a:t>Recuperación Proyecto Especies Menores</a:t>
                      </a:r>
                      <a:endParaRPr sz="1400" b="0" i="0" u="none" strike="noStrike" cap="none">
                        <a:solidFill>
                          <a:srgbClr val="000000"/>
                        </a:solidFill>
                        <a:latin typeface="Calibri"/>
                        <a:ea typeface="Calibri"/>
                        <a:cs typeface="Calibri"/>
                        <a:sym typeface="Calibri"/>
                      </a:endParaRPr>
                    </a:p>
                  </a:txBody>
                  <a:tcPr marL="9525" marR="9525" marT="9525" marB="0" anchor="b">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spcBef>
                          <a:spcPts val="0"/>
                        </a:spcBef>
                        <a:spcAft>
                          <a:spcPts val="0"/>
                        </a:spcAft>
                        <a:buNone/>
                      </a:pPr>
                      <a:r>
                        <a:rPr lang="es-EC" sz="1400" u="none" strike="noStrike" cap="none"/>
                        <a:t>274.65</a:t>
                      </a:r>
                      <a:endParaRPr sz="1400" b="0" i="0" u="none" strike="noStrike" cap="none">
                        <a:solidFill>
                          <a:srgbClr val="000000"/>
                        </a:solidFill>
                        <a:latin typeface="Calibri"/>
                        <a:ea typeface="Calibri"/>
                        <a:cs typeface="Calibri"/>
                        <a:sym typeface="Calibri"/>
                      </a:endParaRPr>
                    </a:p>
                  </a:txBody>
                  <a:tcPr marL="9525" marR="9525" marT="9525" marB="0" anchor="b">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190500">
                <a:tc>
                  <a:txBody>
                    <a:bodyPr/>
                    <a:lstStyle/>
                    <a:p>
                      <a:pPr marL="0" marR="0" lvl="0" indent="0" algn="l" rtl="0">
                        <a:spcBef>
                          <a:spcPts val="0"/>
                        </a:spcBef>
                        <a:spcAft>
                          <a:spcPts val="0"/>
                        </a:spcAft>
                        <a:buNone/>
                      </a:pPr>
                      <a:r>
                        <a:rPr lang="es-EC" sz="1400" u="none" strike="noStrike" cap="none"/>
                        <a:t>Ley 010</a:t>
                      </a:r>
                      <a:endParaRPr sz="1400" b="0" i="0" u="none" strike="noStrike" cap="none">
                        <a:solidFill>
                          <a:srgbClr val="000000"/>
                        </a:solidFill>
                        <a:latin typeface="Calibri"/>
                        <a:ea typeface="Calibri"/>
                        <a:cs typeface="Calibri"/>
                        <a:sym typeface="Calibri"/>
                      </a:endParaRPr>
                    </a:p>
                  </a:txBody>
                  <a:tcPr marL="9525" marR="9525" marT="9525" marB="0" anchor="b">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spcBef>
                          <a:spcPts val="0"/>
                        </a:spcBef>
                        <a:spcAft>
                          <a:spcPts val="0"/>
                        </a:spcAft>
                        <a:buNone/>
                      </a:pPr>
                      <a:r>
                        <a:rPr lang="es-EC" sz="1400" u="none" strike="noStrike" cap="none"/>
                        <a:t>58,791.02</a:t>
                      </a:r>
                      <a:endParaRPr sz="1400" b="0" i="0" u="none" strike="noStrike" cap="none">
                        <a:solidFill>
                          <a:srgbClr val="000000"/>
                        </a:solidFill>
                        <a:latin typeface="Calibri"/>
                        <a:ea typeface="Calibri"/>
                        <a:cs typeface="Calibri"/>
                        <a:sym typeface="Calibri"/>
                      </a:endParaRPr>
                    </a:p>
                  </a:txBody>
                  <a:tcPr marL="9525" marR="9525" marT="9525" marB="0" anchor="b">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238125">
                <a:tc>
                  <a:txBody>
                    <a:bodyPr/>
                    <a:lstStyle/>
                    <a:p>
                      <a:pPr marL="0" marR="0" lvl="0" indent="0" algn="l" rtl="0">
                        <a:spcBef>
                          <a:spcPts val="0"/>
                        </a:spcBef>
                        <a:spcAft>
                          <a:spcPts val="0"/>
                        </a:spcAft>
                        <a:buNone/>
                      </a:pPr>
                      <a:r>
                        <a:rPr lang="es-EC" sz="1400" u="none" strike="noStrike" cap="none"/>
                        <a:t>Devolución del IVA </a:t>
                      </a:r>
                      <a:endParaRPr sz="1400" b="0" i="0" u="none" strike="noStrike" cap="none">
                        <a:solidFill>
                          <a:srgbClr val="000000"/>
                        </a:solidFill>
                        <a:latin typeface="Calibri"/>
                        <a:ea typeface="Calibri"/>
                        <a:cs typeface="Calibri"/>
                        <a:sym typeface="Calibri"/>
                      </a:endParaRPr>
                    </a:p>
                  </a:txBody>
                  <a:tcPr marL="9525" marR="9525" marT="9525" marB="0" anchor="b">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spcBef>
                          <a:spcPts val="0"/>
                        </a:spcBef>
                        <a:spcAft>
                          <a:spcPts val="0"/>
                        </a:spcAft>
                        <a:buNone/>
                      </a:pPr>
                      <a:r>
                        <a:rPr lang="es-EC" sz="1400" u="none" strike="noStrike" cap="none"/>
                        <a:t>16,277.58</a:t>
                      </a:r>
                      <a:endParaRPr sz="1400" b="0" i="0" u="none" strike="noStrike" cap="none">
                        <a:solidFill>
                          <a:srgbClr val="000000"/>
                        </a:solidFill>
                        <a:latin typeface="Calibri"/>
                        <a:ea typeface="Calibri"/>
                        <a:cs typeface="Calibri"/>
                        <a:sym typeface="Calibri"/>
                      </a:endParaRPr>
                    </a:p>
                  </a:txBody>
                  <a:tcPr marL="9525" marR="9525" marT="9525" marB="0" anchor="b">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247650">
                <a:tc>
                  <a:txBody>
                    <a:bodyPr/>
                    <a:lstStyle/>
                    <a:p>
                      <a:pPr marL="0" marR="0" lvl="0" indent="0" algn="l" rtl="0">
                        <a:spcBef>
                          <a:spcPts val="0"/>
                        </a:spcBef>
                        <a:spcAft>
                          <a:spcPts val="0"/>
                        </a:spcAft>
                        <a:buNone/>
                      </a:pPr>
                      <a:r>
                        <a:rPr lang="es-EC" sz="1400" b="0" u="none" strike="noStrike" cap="none"/>
                        <a:t>GAD Provincial - Ordenanza 091</a:t>
                      </a:r>
                      <a:endParaRPr sz="1400" b="0" i="0" u="none" strike="noStrike" cap="none">
                        <a:solidFill>
                          <a:srgbClr val="000000"/>
                        </a:solidFill>
                        <a:latin typeface="Calibri"/>
                        <a:ea typeface="Calibri"/>
                        <a:cs typeface="Calibri"/>
                        <a:sym typeface="Calibri"/>
                      </a:endParaRPr>
                    </a:p>
                  </a:txBody>
                  <a:tcPr marL="9525" marR="9525" marT="9525" marB="0" anchor="b">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r" rtl="0">
                        <a:spcBef>
                          <a:spcPts val="0"/>
                        </a:spcBef>
                        <a:spcAft>
                          <a:spcPts val="0"/>
                        </a:spcAft>
                        <a:buNone/>
                      </a:pPr>
                      <a:r>
                        <a:rPr lang="es-EC" sz="1400" b="0" u="none" strike="noStrike" cap="none"/>
                        <a:t>5,000.00</a:t>
                      </a:r>
                      <a:endParaRPr sz="1400" b="0" i="0" u="none" strike="noStrike" cap="none">
                        <a:solidFill>
                          <a:srgbClr val="000000"/>
                        </a:solidFill>
                        <a:latin typeface="Calibri"/>
                        <a:ea typeface="Calibri"/>
                        <a:cs typeface="Calibri"/>
                        <a:sym typeface="Calibri"/>
                      </a:endParaRPr>
                    </a:p>
                  </a:txBody>
                  <a:tcPr marL="9525" marR="9525" marT="9525" marB="0" anchor="b">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r>
            </a:tbl>
          </a:graphicData>
        </a:graphic>
      </p:graphicFrame>
      <p:graphicFrame>
        <p:nvGraphicFramePr>
          <p:cNvPr id="170" name="Google Shape;170;p21"/>
          <p:cNvGraphicFramePr/>
          <p:nvPr/>
        </p:nvGraphicFramePr>
        <p:xfrm>
          <a:off x="8241494" y="1106168"/>
          <a:ext cx="2551000" cy="1406350"/>
        </p:xfrm>
        <a:graphic>
          <a:graphicData uri="http://schemas.openxmlformats.org/drawingml/2006/table">
            <a:tbl>
              <a:tblPr>
                <a:noFill/>
                <a:tableStyleId>{74929CAD-57C5-4D1D-9032-590A313D9DC8}</a:tableStyleId>
              </a:tblPr>
              <a:tblGrid>
                <a:gridCol w="1296800"/>
                <a:gridCol w="1254200"/>
              </a:tblGrid>
              <a:tr h="437725">
                <a:tc>
                  <a:txBody>
                    <a:bodyPr/>
                    <a:lstStyle/>
                    <a:p>
                      <a:pPr marL="0" marR="0" lvl="0" indent="0" algn="l" rtl="0">
                        <a:spcBef>
                          <a:spcPts val="0"/>
                        </a:spcBef>
                        <a:spcAft>
                          <a:spcPts val="0"/>
                        </a:spcAft>
                        <a:buNone/>
                      </a:pPr>
                      <a:r>
                        <a:rPr lang="es-EC" sz="1400" b="1" u="none" strike="noStrike" cap="none" dirty="0"/>
                        <a:t>ÍTEM</a:t>
                      </a:r>
                      <a:endParaRPr sz="1400" b="1" i="0" u="none" strike="noStrike" cap="none" dirty="0">
                        <a:solidFill>
                          <a:srgbClr val="000000"/>
                        </a:solidFill>
                        <a:latin typeface="Calibri"/>
                        <a:ea typeface="Calibri"/>
                        <a:cs typeface="Calibri"/>
                        <a:sym typeface="Calibri"/>
                      </a:endParaRPr>
                    </a:p>
                  </a:txBody>
                  <a:tcPr marL="9525" marR="9525" marT="9525" marB="0" anchor="b">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s-EC" sz="1400" b="1" i="0" u="none" strike="noStrike" cap="none">
                          <a:solidFill>
                            <a:srgbClr val="000000"/>
                          </a:solidFill>
                          <a:latin typeface="Calibri"/>
                          <a:ea typeface="Calibri"/>
                          <a:cs typeface="Calibri"/>
                          <a:sym typeface="Calibri"/>
                        </a:rPr>
                        <a:t>INGRESOS POR GESTIÓN</a:t>
                      </a:r>
                      <a:endParaRPr/>
                    </a:p>
                  </a:txBody>
                  <a:tcPr marL="9525" marR="9525" marT="9525" marB="0" anchor="b">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tr>
              <a:tr h="447525">
                <a:tc>
                  <a:txBody>
                    <a:bodyPr/>
                    <a:lstStyle/>
                    <a:p>
                      <a:pPr marL="0" marR="0" lvl="0" indent="0" algn="l" rtl="0">
                        <a:spcBef>
                          <a:spcPts val="0"/>
                        </a:spcBef>
                        <a:spcAft>
                          <a:spcPts val="0"/>
                        </a:spcAft>
                        <a:buNone/>
                      </a:pPr>
                      <a:r>
                        <a:rPr lang="es-EC" sz="1200" u="none" strike="noStrike" cap="none"/>
                        <a:t>Banco de Desarrollo  </a:t>
                      </a:r>
                      <a:endParaRPr/>
                    </a:p>
                    <a:p>
                      <a:pPr marL="0" marR="0" lvl="0" indent="0" algn="l" rtl="0">
                        <a:spcBef>
                          <a:spcPts val="0"/>
                        </a:spcBef>
                        <a:spcAft>
                          <a:spcPts val="0"/>
                        </a:spcAft>
                        <a:buNone/>
                      </a:pPr>
                      <a:r>
                        <a:rPr lang="es-EC" sz="1200" b="0" i="0" u="none" strike="noStrike" cap="none">
                          <a:solidFill>
                            <a:srgbClr val="000000"/>
                          </a:solidFill>
                          <a:latin typeface="Calibri"/>
                          <a:ea typeface="Calibri"/>
                          <a:cs typeface="Calibri"/>
                          <a:sym typeface="Calibri"/>
                        </a:rPr>
                        <a:t>(CONSULTORIAS)</a:t>
                      </a:r>
                      <a:endParaRPr/>
                    </a:p>
                  </a:txBody>
                  <a:tcPr marL="9525" marR="9525" marT="9525" marB="0" anchor="b">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r" rtl="0">
                        <a:spcBef>
                          <a:spcPts val="0"/>
                        </a:spcBef>
                        <a:spcAft>
                          <a:spcPts val="0"/>
                        </a:spcAft>
                        <a:buNone/>
                      </a:pPr>
                      <a:r>
                        <a:rPr lang="es-EC" sz="1100" u="none" strike="noStrike" cap="none" dirty="0"/>
                        <a:t>11,928.00</a:t>
                      </a:r>
                      <a:endParaRPr sz="1100" b="0" i="0" u="none" strike="noStrike" cap="none" dirty="0">
                        <a:solidFill>
                          <a:srgbClr val="000000"/>
                        </a:solidFill>
                        <a:latin typeface="Calibri"/>
                        <a:ea typeface="Calibri"/>
                        <a:cs typeface="Calibri"/>
                        <a:sym typeface="Calibri"/>
                      </a:endParaRPr>
                    </a:p>
                  </a:txBody>
                  <a:tcPr marL="9525" marR="9525" marT="9525" marB="0" anchor="b">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521100">
                <a:tc>
                  <a:txBody>
                    <a:bodyPr/>
                    <a:lstStyle/>
                    <a:p>
                      <a:pPr marL="0" marR="0" lvl="0" indent="0" algn="l" rtl="0">
                        <a:spcBef>
                          <a:spcPts val="0"/>
                        </a:spcBef>
                        <a:spcAft>
                          <a:spcPts val="0"/>
                        </a:spcAft>
                        <a:buNone/>
                      </a:pPr>
                      <a:r>
                        <a:rPr lang="es-EC" sz="1400" b="1" u="none" strike="noStrike" cap="none"/>
                        <a:t>TOTAL</a:t>
                      </a:r>
                      <a:endParaRPr sz="1400" b="1" i="0" u="none" strike="noStrike" cap="none">
                        <a:solidFill>
                          <a:srgbClr val="000000"/>
                        </a:solidFill>
                        <a:latin typeface="Calibri"/>
                        <a:ea typeface="Calibri"/>
                        <a:cs typeface="Calibri"/>
                        <a:sym typeface="Calibri"/>
                      </a:endParaRPr>
                    </a:p>
                  </a:txBody>
                  <a:tcPr marL="9525" marR="9525" marT="9525" marB="0" anchor="b">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r" rtl="0">
                        <a:spcBef>
                          <a:spcPts val="0"/>
                        </a:spcBef>
                        <a:spcAft>
                          <a:spcPts val="0"/>
                        </a:spcAft>
                        <a:buNone/>
                      </a:pPr>
                      <a:r>
                        <a:rPr lang="es-EC" sz="1400" b="1" u="none" strike="noStrike" cap="none" dirty="0"/>
                        <a:t>11,928.00</a:t>
                      </a:r>
                      <a:endParaRPr sz="1400" b="1" i="0" u="none" strike="noStrike" cap="none" dirty="0">
                        <a:solidFill>
                          <a:srgbClr val="000000"/>
                        </a:solidFill>
                        <a:latin typeface="Calibri"/>
                        <a:ea typeface="Calibri"/>
                        <a:cs typeface="Calibri"/>
                        <a:sym typeface="Calibri"/>
                      </a:endParaRPr>
                    </a:p>
                  </a:txBody>
                  <a:tcPr marL="9525" marR="9525" marT="9525" marB="0" anchor="b">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tr>
            </a:tbl>
          </a:graphicData>
        </a:graphic>
      </p:graphicFrame>
      <p:sp>
        <p:nvSpPr>
          <p:cNvPr id="171" name="Google Shape;171;p21"/>
          <p:cNvSpPr txBox="1"/>
          <p:nvPr/>
        </p:nvSpPr>
        <p:spPr>
          <a:xfrm>
            <a:off x="8962845" y="6001555"/>
            <a:ext cx="2125865" cy="461665"/>
          </a:xfrm>
          <a:prstGeom prst="rect">
            <a:avLst/>
          </a:prstGeom>
          <a:noFill/>
          <a:ln>
            <a:noFill/>
          </a:ln>
        </p:spPr>
        <p:txBody>
          <a:bodyPr spcFirstLastPara="1" wrap="square" lIns="91425" tIns="45700" rIns="91425" bIns="45700" anchor="t" anchorCtr="0">
            <a:noAutofit/>
          </a:bodyPr>
          <a:lstStyle/>
          <a:p>
            <a:pPr lvl="0" algn="r"/>
            <a:r>
              <a:rPr lang="es-EC" sz="2400" b="1" dirty="0" smtClean="0">
                <a:solidFill>
                  <a:schemeClr val="dk1"/>
                </a:solidFill>
                <a:latin typeface="Calibri"/>
                <a:ea typeface="Calibri"/>
                <a:cs typeface="Calibri"/>
                <a:sym typeface="Calibri"/>
              </a:rPr>
              <a:t>$323,641.14</a:t>
            </a:r>
            <a:endParaRPr lang="es-EC" sz="2400" b="1" dirty="0">
              <a:solidFill>
                <a:schemeClr val="dk1"/>
              </a:solidFill>
              <a:latin typeface="Calibri"/>
              <a:ea typeface="Calibri"/>
              <a:cs typeface="Calibri"/>
              <a:sym typeface="Calibri"/>
            </a:endParaRPr>
          </a:p>
        </p:txBody>
      </p:sp>
      <p:sp>
        <p:nvSpPr>
          <p:cNvPr id="172" name="Google Shape;172;p21"/>
          <p:cNvSpPr/>
          <p:nvPr/>
        </p:nvSpPr>
        <p:spPr>
          <a:xfrm>
            <a:off x="788565" y="6459522"/>
            <a:ext cx="931178" cy="260059"/>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1800">
                <a:solidFill>
                  <a:schemeClr val="dk1"/>
                </a:solidFill>
                <a:latin typeface="Calibri"/>
                <a:ea typeface="Calibri"/>
                <a:cs typeface="Calibri"/>
                <a:sym typeface="Calibri"/>
              </a:rPr>
              <a:t>2018</a:t>
            </a:r>
            <a:endParaRPr/>
          </a:p>
        </p:txBody>
      </p:sp>
      <p:sp>
        <p:nvSpPr>
          <p:cNvPr id="173" name="Google Shape;173;p21"/>
          <p:cNvSpPr txBox="1"/>
          <p:nvPr/>
        </p:nvSpPr>
        <p:spPr>
          <a:xfrm>
            <a:off x="3600964" y="4138446"/>
            <a:ext cx="381214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C" sz="1800" b="1" dirty="0">
                <a:solidFill>
                  <a:schemeClr val="dk1"/>
                </a:solidFill>
                <a:latin typeface="Calibri"/>
                <a:ea typeface="Calibri"/>
                <a:cs typeface="Calibri"/>
                <a:sym typeface="Calibri"/>
              </a:rPr>
              <a:t>TOTAL                                      146,907.05</a:t>
            </a:r>
            <a:endParaRPr dirty="0"/>
          </a:p>
        </p:txBody>
      </p:sp>
      <p:pic>
        <p:nvPicPr>
          <p:cNvPr id="174" name="Google Shape;174;p21"/>
          <p:cNvPicPr preferRelativeResize="0"/>
          <p:nvPr/>
        </p:nvPicPr>
        <p:blipFill rotWithShape="1">
          <a:blip r:embed="rId5">
            <a:alphaModFix/>
          </a:blip>
          <a:srcRect/>
          <a:stretch/>
        </p:blipFill>
        <p:spPr>
          <a:xfrm>
            <a:off x="7620000" y="2801038"/>
            <a:ext cx="4572000" cy="2743200"/>
          </a:xfrm>
          <a:prstGeom prst="rect">
            <a:avLst/>
          </a:prstGeom>
          <a:noFill/>
          <a:ln>
            <a:noFill/>
          </a:ln>
        </p:spPr>
      </p:pic>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472</TotalTime>
  <Words>2227</Words>
  <Application>Microsoft Office PowerPoint</Application>
  <PresentationFormat>Panorámica</PresentationFormat>
  <Paragraphs>568</Paragraphs>
  <Slides>50</Slides>
  <Notes>50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50</vt:i4>
      </vt:variant>
    </vt:vector>
  </HeadingPairs>
  <TitlesOfParts>
    <vt:vector size="60" baseType="lpstr">
      <vt:lpstr>Arial</vt:lpstr>
      <vt:lpstr>Quintessential</vt:lpstr>
      <vt:lpstr>Stardos Stencil</vt:lpstr>
      <vt:lpstr>Libre Baskerville</vt:lpstr>
      <vt:lpstr>Arial</vt:lpstr>
      <vt:lpstr>Quattrocento Sans</vt:lpstr>
      <vt:lpstr>Calibri</vt:lpstr>
      <vt:lpstr>Batang</vt:lpstr>
      <vt:lpstr>Corben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FATIMA2</dc:creator>
  <cp:lastModifiedBy>FATIMA2</cp:lastModifiedBy>
  <cp:revision>24</cp:revision>
  <dcterms:modified xsi:type="dcterms:W3CDTF">2019-04-23T17:12:20Z</dcterms:modified>
</cp:coreProperties>
</file>