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4159" r:id="rId1"/>
  </p:sldMasterIdLst>
  <p:notesMasterIdLst>
    <p:notesMasterId r:id="rId50"/>
  </p:notesMasterIdLst>
  <p:sldIdLst>
    <p:sldId id="257" r:id="rId2"/>
    <p:sldId id="305" r:id="rId3"/>
    <p:sldId id="288" r:id="rId4"/>
    <p:sldId id="289" r:id="rId5"/>
    <p:sldId id="291" r:id="rId6"/>
    <p:sldId id="292" r:id="rId7"/>
    <p:sldId id="293" r:id="rId8"/>
    <p:sldId id="294" r:id="rId9"/>
    <p:sldId id="306" r:id="rId10"/>
    <p:sldId id="303" r:id="rId11"/>
    <p:sldId id="297" r:id="rId12"/>
    <p:sldId id="307" r:id="rId13"/>
    <p:sldId id="308" r:id="rId14"/>
    <p:sldId id="309" r:id="rId15"/>
    <p:sldId id="295" r:id="rId16"/>
    <p:sldId id="298" r:id="rId17"/>
    <p:sldId id="299" r:id="rId18"/>
    <p:sldId id="310" r:id="rId19"/>
    <p:sldId id="311" r:id="rId20"/>
    <p:sldId id="314" r:id="rId21"/>
    <p:sldId id="258" r:id="rId22"/>
    <p:sldId id="312" r:id="rId23"/>
    <p:sldId id="260" r:id="rId24"/>
    <p:sldId id="261" r:id="rId25"/>
    <p:sldId id="262" r:id="rId26"/>
    <p:sldId id="263" r:id="rId27"/>
    <p:sldId id="264" r:id="rId28"/>
    <p:sldId id="265" r:id="rId29"/>
    <p:sldId id="266" r:id="rId30"/>
    <p:sldId id="267" r:id="rId31"/>
    <p:sldId id="268" r:id="rId32"/>
    <p:sldId id="269" r:id="rId33"/>
    <p:sldId id="270" r:id="rId34"/>
    <p:sldId id="271" r:id="rId35"/>
    <p:sldId id="272" r:id="rId36"/>
    <p:sldId id="273" r:id="rId37"/>
    <p:sldId id="274" r:id="rId38"/>
    <p:sldId id="277" r:id="rId39"/>
    <p:sldId id="278" r:id="rId40"/>
    <p:sldId id="279" r:id="rId41"/>
    <p:sldId id="313" r:id="rId42"/>
    <p:sldId id="315" r:id="rId43"/>
    <p:sldId id="316" r:id="rId44"/>
    <p:sldId id="318" r:id="rId45"/>
    <p:sldId id="280" r:id="rId46"/>
    <p:sldId id="282" r:id="rId47"/>
    <p:sldId id="317" r:id="rId48"/>
    <p:sldId id="287" r:id="rId4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Estilo claro 2 - Acent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0660B408-B3CF-4A94-85FC-2B1E0A45F4A2}" styleName="Estilo oscuro 2 - Énfasis 1/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6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66.jpeg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6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7EE42C-E312-49A4-9D81-67A162445E59}" type="doc">
      <dgm:prSet loTypeId="urn:microsoft.com/office/officeart/2005/8/layout/radial3" loCatId="cycl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EC"/>
        </a:p>
      </dgm:t>
    </dgm:pt>
    <dgm:pt modelId="{735B4C42-962E-4801-94AA-4F748C5BAE40}">
      <dgm:prSet phldrT="[Texto]" custT="1"/>
      <dgm:spPr/>
      <dgm:t>
        <a:bodyPr/>
        <a:lstStyle/>
        <a:p>
          <a:endParaRPr lang="en-US" sz="4800" b="1" dirty="0">
            <a:solidFill>
              <a:schemeClr val="accent2"/>
            </a:solidFill>
          </a:endParaRPr>
        </a:p>
        <a:p>
          <a:r>
            <a:rPr lang="en-US" sz="4800" b="1" dirty="0">
              <a:solidFill>
                <a:schemeClr val="tx1"/>
              </a:solidFill>
            </a:rPr>
            <a:t>AUTOGESTION GOBIERNO MUNICIPAL DEL CANTÓN PASTAZA</a:t>
          </a:r>
        </a:p>
        <a:p>
          <a:r>
            <a:rPr lang="en-US" sz="4800" b="1" dirty="0">
              <a:solidFill>
                <a:schemeClr val="tx1"/>
              </a:solidFill>
            </a:rPr>
            <a:t>$ 50.000,00</a:t>
          </a:r>
        </a:p>
        <a:p>
          <a:endParaRPr lang="es-EC" sz="4800" dirty="0">
            <a:solidFill>
              <a:schemeClr val="accent2"/>
            </a:solidFill>
          </a:endParaRPr>
        </a:p>
      </dgm:t>
    </dgm:pt>
    <dgm:pt modelId="{50D7C2E7-1D1B-4130-AD2E-8B6DFE0BDC49}" type="parTrans" cxnId="{9C0A840E-BC32-48B3-8C6A-F0214353DB02}">
      <dgm:prSet/>
      <dgm:spPr/>
      <dgm:t>
        <a:bodyPr/>
        <a:lstStyle/>
        <a:p>
          <a:endParaRPr lang="es-EC"/>
        </a:p>
      </dgm:t>
    </dgm:pt>
    <dgm:pt modelId="{C8BD55B6-77B8-4B90-9B5E-A616E4CE7E4A}" type="sibTrans" cxnId="{9C0A840E-BC32-48B3-8C6A-F0214353DB02}">
      <dgm:prSet/>
      <dgm:spPr/>
      <dgm:t>
        <a:bodyPr/>
        <a:lstStyle/>
        <a:p>
          <a:endParaRPr lang="es-EC"/>
        </a:p>
      </dgm:t>
    </dgm:pt>
    <dgm:pt modelId="{F84861C2-7DC0-4C4A-8908-B72631D08A5E}" type="pres">
      <dgm:prSet presAssocID="{E37EE42C-E312-49A4-9D81-67A162445E59}" presName="composite" presStyleCnt="0">
        <dgm:presLayoutVars>
          <dgm:chMax val="1"/>
          <dgm:dir/>
          <dgm:resizeHandles val="exact"/>
        </dgm:presLayoutVars>
      </dgm:prSet>
      <dgm:spPr/>
    </dgm:pt>
    <dgm:pt modelId="{330D1AAB-87D4-4B95-9BC3-2576188BFEFC}" type="pres">
      <dgm:prSet presAssocID="{E37EE42C-E312-49A4-9D81-67A162445E59}" presName="radial" presStyleCnt="0">
        <dgm:presLayoutVars>
          <dgm:animLvl val="ctr"/>
        </dgm:presLayoutVars>
      </dgm:prSet>
      <dgm:spPr/>
    </dgm:pt>
    <dgm:pt modelId="{087357BD-C3F8-41BF-ABB5-3E0301524266}" type="pres">
      <dgm:prSet presAssocID="{735B4C42-962E-4801-94AA-4F748C5BAE40}" presName="centerShape" presStyleLbl="vennNode1" presStyleIdx="0" presStyleCnt="1" custScaleX="132888"/>
      <dgm:spPr/>
    </dgm:pt>
  </dgm:ptLst>
  <dgm:cxnLst>
    <dgm:cxn modelId="{9C0A840E-BC32-48B3-8C6A-F0214353DB02}" srcId="{E37EE42C-E312-49A4-9D81-67A162445E59}" destId="{735B4C42-962E-4801-94AA-4F748C5BAE40}" srcOrd="0" destOrd="0" parTransId="{50D7C2E7-1D1B-4130-AD2E-8B6DFE0BDC49}" sibTransId="{C8BD55B6-77B8-4B90-9B5E-A616E4CE7E4A}"/>
    <dgm:cxn modelId="{4AE4EF9F-7363-46D4-9655-255AAF82DF70}" type="presOf" srcId="{735B4C42-962E-4801-94AA-4F748C5BAE40}" destId="{087357BD-C3F8-41BF-ABB5-3E0301524266}" srcOrd="0" destOrd="0" presId="urn:microsoft.com/office/officeart/2005/8/layout/radial3"/>
    <dgm:cxn modelId="{D6092BAA-DABA-48BE-852F-ED21F9E0F44F}" type="presOf" srcId="{E37EE42C-E312-49A4-9D81-67A162445E59}" destId="{F84861C2-7DC0-4C4A-8908-B72631D08A5E}" srcOrd="0" destOrd="0" presId="urn:microsoft.com/office/officeart/2005/8/layout/radial3"/>
    <dgm:cxn modelId="{868AEBC8-B29C-42AD-9B22-4EE0CAADF6EF}" type="presParOf" srcId="{F84861C2-7DC0-4C4A-8908-B72631D08A5E}" destId="{330D1AAB-87D4-4B95-9BC3-2576188BFEFC}" srcOrd="0" destOrd="0" presId="urn:microsoft.com/office/officeart/2005/8/layout/radial3"/>
    <dgm:cxn modelId="{7F934E04-7E53-47CF-9CB7-6AF90C8607D4}" type="presParOf" srcId="{330D1AAB-87D4-4B95-9BC3-2576188BFEFC}" destId="{087357BD-C3F8-41BF-ABB5-3E0301524266}" srcOrd="0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F76A86-6175-4381-9CE3-22514BB33926}" type="doc">
      <dgm:prSet loTypeId="urn:microsoft.com/office/officeart/2005/8/layout/radial5" loCatId="relationship" qsTypeId="urn:microsoft.com/office/officeart/2005/8/quickstyle/simple4" qsCatId="simple" csTypeId="urn:microsoft.com/office/officeart/2005/8/colors/accent1_5" csCatId="accent1" phldr="1"/>
      <dgm:spPr/>
      <dgm:t>
        <a:bodyPr/>
        <a:lstStyle/>
        <a:p>
          <a:endParaRPr lang="es-EC"/>
        </a:p>
      </dgm:t>
    </dgm:pt>
    <dgm:pt modelId="{5FB477D7-4131-41CA-B45B-E70AC6D0AFDB}">
      <dgm:prSet phldrT="[Texto]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dgm:style>
      </dgm:prSet>
      <dgm:spPr>
        <a:noFill/>
        <a:ln w="9525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OBRAS</a:t>
          </a:r>
          <a:endParaRPr lang="es-EC" dirty="0">
            <a:solidFill>
              <a:schemeClr val="tx1"/>
            </a:solidFill>
          </a:endParaRPr>
        </a:p>
      </dgm:t>
    </dgm:pt>
    <dgm:pt modelId="{1FEA2F30-C4D4-4963-8422-C3D0F0680A7A}" type="parTrans" cxnId="{F00D7AD1-382A-46CE-9C62-2361913A7326}">
      <dgm:prSet/>
      <dgm:spPr/>
      <dgm:t>
        <a:bodyPr/>
        <a:lstStyle/>
        <a:p>
          <a:endParaRPr lang="es-EC"/>
        </a:p>
      </dgm:t>
    </dgm:pt>
    <dgm:pt modelId="{B329DFE6-C3C1-4002-A952-40240C5178BF}" type="sibTrans" cxnId="{F00D7AD1-382A-46CE-9C62-2361913A7326}">
      <dgm:prSet/>
      <dgm:spPr/>
      <dgm:t>
        <a:bodyPr/>
        <a:lstStyle/>
        <a:p>
          <a:endParaRPr lang="es-EC"/>
        </a:p>
      </dgm:t>
    </dgm:pt>
    <dgm:pt modelId="{D23562E4-F94B-4793-8D86-487DADDC6702}">
      <dgm:prSet phldrT="[Texto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dgm:style>
      </dgm:prSet>
      <dgm:spPr>
        <a:noFill/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dgm:spPr>
      <dgm:t>
        <a:bodyPr/>
        <a:lstStyle/>
        <a:p>
          <a:r>
            <a:rPr lang="es-EC" sz="1200" b="1" i="0" u="none" dirty="0">
              <a:solidFill>
                <a:schemeClr val="tx1"/>
              </a:solidFill>
            </a:rPr>
            <a:t>AFIRMADO DE LAS CALLES ALEDAÑAS AL ESTADIO DEL CASCO URBANO DE FÁTIMA</a:t>
          </a:r>
          <a:r>
            <a:rPr lang="es-EC" sz="1200" b="1" i="0" u="none" dirty="0"/>
            <a:t>.</a:t>
          </a:r>
          <a:endParaRPr lang="es-EC" sz="1200" b="1" dirty="0"/>
        </a:p>
      </dgm:t>
    </dgm:pt>
    <dgm:pt modelId="{9DCD7924-E2FB-4855-A683-729BC4A8FBE1}" type="parTrans" cxnId="{8293573F-459B-431C-8CC6-33559E90C9AD}">
      <dgm:prSet/>
      <dgm:spPr/>
      <dgm:t>
        <a:bodyPr/>
        <a:lstStyle/>
        <a:p>
          <a:endParaRPr lang="es-EC"/>
        </a:p>
      </dgm:t>
    </dgm:pt>
    <dgm:pt modelId="{5DC6E3E7-A6A4-4F1B-9B33-0A35DF7DDB9E}" type="sibTrans" cxnId="{8293573F-459B-431C-8CC6-33559E90C9AD}">
      <dgm:prSet/>
      <dgm:spPr/>
      <dgm:t>
        <a:bodyPr/>
        <a:lstStyle/>
        <a:p>
          <a:endParaRPr lang="es-EC"/>
        </a:p>
      </dgm:t>
    </dgm:pt>
    <dgm:pt modelId="{B77BC900-26E8-4794-89AA-6AA818A3882F}">
      <dgm:prSet phldrT="[Texto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dgm:style>
      </dgm:prSet>
      <dgm:spPr>
        <a:noFill/>
        <a:ln>
          <a:solidFill>
            <a:schemeClr val="accent1"/>
          </a:solidFill>
        </a:ln>
      </dgm:spPr>
      <dgm:t>
        <a:bodyPr/>
        <a:lstStyle/>
        <a:p>
          <a:r>
            <a:rPr lang="es-EC" sz="1200" b="1" i="0" u="none" dirty="0">
              <a:solidFill>
                <a:schemeClr val="tx1"/>
              </a:solidFill>
            </a:rPr>
            <a:t>MEJORAMIENTO Y ADECENTAMIENTO DEL PARQUE CENTRAL DE LA PARROQUIA.</a:t>
          </a:r>
          <a:endParaRPr lang="es-EC" sz="1200" b="1" dirty="0">
            <a:solidFill>
              <a:schemeClr val="tx1"/>
            </a:solidFill>
          </a:endParaRPr>
        </a:p>
      </dgm:t>
    </dgm:pt>
    <dgm:pt modelId="{DB83980F-EF62-425E-89B4-D754139351EA}" type="parTrans" cxnId="{D7418647-D56B-47EC-98AF-D7B8FE3739D9}">
      <dgm:prSet/>
      <dgm:spPr/>
      <dgm:t>
        <a:bodyPr/>
        <a:lstStyle/>
        <a:p>
          <a:endParaRPr lang="es-EC"/>
        </a:p>
      </dgm:t>
    </dgm:pt>
    <dgm:pt modelId="{D7ED126B-9AC6-44DD-94BF-4DC29E36A749}" type="sibTrans" cxnId="{D7418647-D56B-47EC-98AF-D7B8FE3739D9}">
      <dgm:prSet/>
      <dgm:spPr/>
      <dgm:t>
        <a:bodyPr/>
        <a:lstStyle/>
        <a:p>
          <a:endParaRPr lang="es-EC"/>
        </a:p>
      </dgm:t>
    </dgm:pt>
    <dgm:pt modelId="{337CCBA8-5627-4829-83E2-FD605ABFE72D}">
      <dgm:prSet phldrT="[Texto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dgm:style>
      </dgm:prSet>
      <dgm:spPr>
        <a:noFill/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dgm:spPr>
      <dgm:t>
        <a:bodyPr/>
        <a:lstStyle/>
        <a:p>
          <a:r>
            <a:rPr lang="es-EC" sz="1400" b="1" i="0" u="none" dirty="0">
              <a:solidFill>
                <a:schemeClr val="tx1"/>
              </a:solidFill>
            </a:rPr>
            <a:t>MANTENIMIENTO DE PLANTAS DE TRATAMIENTO EN LA CABECERA PARROQUIAL.</a:t>
          </a:r>
          <a:endParaRPr lang="es-EC" sz="1400" b="1" dirty="0">
            <a:solidFill>
              <a:schemeClr val="tx1"/>
            </a:solidFill>
          </a:endParaRPr>
        </a:p>
      </dgm:t>
    </dgm:pt>
    <dgm:pt modelId="{FB516339-7419-4B35-B9DB-2162E3B5E4BD}" type="parTrans" cxnId="{917A8AB0-0DEB-4838-833A-6319C5616476}">
      <dgm:prSet/>
      <dgm:spPr/>
      <dgm:t>
        <a:bodyPr/>
        <a:lstStyle/>
        <a:p>
          <a:endParaRPr lang="es-EC"/>
        </a:p>
      </dgm:t>
    </dgm:pt>
    <dgm:pt modelId="{76E00238-B7A3-48BA-B9C7-1514CA52EE85}" type="sibTrans" cxnId="{917A8AB0-0DEB-4838-833A-6319C5616476}">
      <dgm:prSet/>
      <dgm:spPr/>
      <dgm:t>
        <a:bodyPr/>
        <a:lstStyle/>
        <a:p>
          <a:endParaRPr lang="es-EC"/>
        </a:p>
      </dgm:t>
    </dgm:pt>
    <dgm:pt modelId="{670D858F-ADE4-4835-A63A-2024AD0D34BE}">
      <dgm:prSet/>
      <dgm:spPr/>
      <dgm:t>
        <a:bodyPr/>
        <a:lstStyle/>
        <a:p>
          <a:endParaRPr lang="es-EC"/>
        </a:p>
      </dgm:t>
    </dgm:pt>
    <dgm:pt modelId="{66A81C08-6CE4-4842-96BC-2F96026746D7}" type="parTrans" cxnId="{C752B95E-A31E-4646-BD3F-420AADDFF9C2}">
      <dgm:prSet/>
      <dgm:spPr/>
      <dgm:t>
        <a:bodyPr/>
        <a:lstStyle/>
        <a:p>
          <a:endParaRPr lang="es-EC"/>
        </a:p>
      </dgm:t>
    </dgm:pt>
    <dgm:pt modelId="{59A005C8-AB33-47D4-B64D-68D8DD00F787}" type="sibTrans" cxnId="{C752B95E-A31E-4646-BD3F-420AADDFF9C2}">
      <dgm:prSet/>
      <dgm:spPr/>
      <dgm:t>
        <a:bodyPr/>
        <a:lstStyle/>
        <a:p>
          <a:endParaRPr lang="es-EC"/>
        </a:p>
      </dgm:t>
    </dgm:pt>
    <dgm:pt modelId="{4CB87E58-D4A1-47A9-B2B6-0E128986B3C2}" type="pres">
      <dgm:prSet presAssocID="{5EF76A86-6175-4381-9CE3-22514BB33926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2E2B7D43-556C-4806-8961-DD20AA0D0DFE}" type="pres">
      <dgm:prSet presAssocID="{5FB477D7-4131-41CA-B45B-E70AC6D0AFDB}" presName="centerShape" presStyleLbl="node0" presStyleIdx="0" presStyleCnt="1"/>
      <dgm:spPr/>
    </dgm:pt>
    <dgm:pt modelId="{378EC7D0-6D00-46F6-ABB9-E39794A2B57F}" type="pres">
      <dgm:prSet presAssocID="{9DCD7924-E2FB-4855-A683-729BC4A8FBE1}" presName="parTrans" presStyleLbl="sibTrans2D1" presStyleIdx="0" presStyleCnt="3"/>
      <dgm:spPr/>
    </dgm:pt>
    <dgm:pt modelId="{66409818-0CE2-4A44-B6D7-0A2A2CF0145B}" type="pres">
      <dgm:prSet presAssocID="{9DCD7924-E2FB-4855-A683-729BC4A8FBE1}" presName="connectorText" presStyleLbl="sibTrans2D1" presStyleIdx="0" presStyleCnt="3"/>
      <dgm:spPr/>
    </dgm:pt>
    <dgm:pt modelId="{5607F8C7-63D9-4DBC-84DD-81777B975AFB}" type="pres">
      <dgm:prSet presAssocID="{D23562E4-F94B-4793-8D86-487DADDC6702}" presName="node" presStyleLbl="node1" presStyleIdx="0" presStyleCnt="3" custScaleX="153762" custScaleY="106159" custRadScaleRad="107115" custRadScaleInc="4656">
        <dgm:presLayoutVars>
          <dgm:bulletEnabled val="1"/>
        </dgm:presLayoutVars>
      </dgm:prSet>
      <dgm:spPr/>
    </dgm:pt>
    <dgm:pt modelId="{C3752EBE-1031-47EE-9B66-7F9CB2641E30}" type="pres">
      <dgm:prSet presAssocID="{DB83980F-EF62-425E-89B4-D754139351EA}" presName="parTrans" presStyleLbl="sibTrans2D1" presStyleIdx="1" presStyleCnt="3"/>
      <dgm:spPr/>
    </dgm:pt>
    <dgm:pt modelId="{198A5A27-33EE-41BC-AC89-98A0ECAAD8F5}" type="pres">
      <dgm:prSet presAssocID="{DB83980F-EF62-425E-89B4-D754139351EA}" presName="connectorText" presStyleLbl="sibTrans2D1" presStyleIdx="1" presStyleCnt="3"/>
      <dgm:spPr/>
    </dgm:pt>
    <dgm:pt modelId="{94FE3416-C8F0-419E-9836-7F4D72D8B46D}" type="pres">
      <dgm:prSet presAssocID="{B77BC900-26E8-4794-89AA-6AA818A3882F}" presName="node" presStyleLbl="node1" presStyleIdx="1" presStyleCnt="3" custScaleX="170619" custScaleY="113359" custRadScaleRad="113924" custRadScaleInc="13603">
        <dgm:presLayoutVars>
          <dgm:bulletEnabled val="1"/>
        </dgm:presLayoutVars>
      </dgm:prSet>
      <dgm:spPr/>
    </dgm:pt>
    <dgm:pt modelId="{D58F8247-860F-4CE6-8F24-142FBA72A5DC}" type="pres">
      <dgm:prSet presAssocID="{FB516339-7419-4B35-B9DB-2162E3B5E4BD}" presName="parTrans" presStyleLbl="sibTrans2D1" presStyleIdx="2" presStyleCnt="3"/>
      <dgm:spPr/>
    </dgm:pt>
    <dgm:pt modelId="{859CD41E-E713-4C90-AE20-6FC501B8EFA5}" type="pres">
      <dgm:prSet presAssocID="{FB516339-7419-4B35-B9DB-2162E3B5E4BD}" presName="connectorText" presStyleLbl="sibTrans2D1" presStyleIdx="2" presStyleCnt="3"/>
      <dgm:spPr/>
    </dgm:pt>
    <dgm:pt modelId="{552132CE-9FF2-4A93-A691-A67112D385AA}" type="pres">
      <dgm:prSet presAssocID="{337CCBA8-5627-4829-83E2-FD605ABFE72D}" presName="node" presStyleLbl="node1" presStyleIdx="2" presStyleCnt="3" custScaleX="189043" custScaleY="118362" custRadScaleRad="110276" custRadScaleInc="2319">
        <dgm:presLayoutVars>
          <dgm:bulletEnabled val="1"/>
        </dgm:presLayoutVars>
      </dgm:prSet>
      <dgm:spPr/>
    </dgm:pt>
  </dgm:ptLst>
  <dgm:cxnLst>
    <dgm:cxn modelId="{CE22820E-260F-408D-8CC6-0C9B63FD9AC2}" type="presOf" srcId="{9DCD7924-E2FB-4855-A683-729BC4A8FBE1}" destId="{66409818-0CE2-4A44-B6D7-0A2A2CF0145B}" srcOrd="1" destOrd="0" presId="urn:microsoft.com/office/officeart/2005/8/layout/radial5"/>
    <dgm:cxn modelId="{F6DD0B19-5A37-45E3-BE48-E9F392343828}" type="presOf" srcId="{FB516339-7419-4B35-B9DB-2162E3B5E4BD}" destId="{D58F8247-860F-4CE6-8F24-142FBA72A5DC}" srcOrd="0" destOrd="0" presId="urn:microsoft.com/office/officeart/2005/8/layout/radial5"/>
    <dgm:cxn modelId="{EAFA8736-BCC8-496E-99DC-E54258043313}" type="presOf" srcId="{D23562E4-F94B-4793-8D86-487DADDC6702}" destId="{5607F8C7-63D9-4DBC-84DD-81777B975AFB}" srcOrd="0" destOrd="0" presId="urn:microsoft.com/office/officeart/2005/8/layout/radial5"/>
    <dgm:cxn modelId="{83EA1339-0EF4-4807-A017-4A26C623D8F3}" type="presOf" srcId="{5EF76A86-6175-4381-9CE3-22514BB33926}" destId="{4CB87E58-D4A1-47A9-B2B6-0E128986B3C2}" srcOrd="0" destOrd="0" presId="urn:microsoft.com/office/officeart/2005/8/layout/radial5"/>
    <dgm:cxn modelId="{8293573F-459B-431C-8CC6-33559E90C9AD}" srcId="{5FB477D7-4131-41CA-B45B-E70AC6D0AFDB}" destId="{D23562E4-F94B-4793-8D86-487DADDC6702}" srcOrd="0" destOrd="0" parTransId="{9DCD7924-E2FB-4855-A683-729BC4A8FBE1}" sibTransId="{5DC6E3E7-A6A4-4F1B-9B33-0A35DF7DDB9E}"/>
    <dgm:cxn modelId="{C752B95E-A31E-4646-BD3F-420AADDFF9C2}" srcId="{5EF76A86-6175-4381-9CE3-22514BB33926}" destId="{670D858F-ADE4-4835-A63A-2024AD0D34BE}" srcOrd="1" destOrd="0" parTransId="{66A81C08-6CE4-4842-96BC-2F96026746D7}" sibTransId="{59A005C8-AB33-47D4-B64D-68D8DD00F787}"/>
    <dgm:cxn modelId="{D7418647-D56B-47EC-98AF-D7B8FE3739D9}" srcId="{5FB477D7-4131-41CA-B45B-E70AC6D0AFDB}" destId="{B77BC900-26E8-4794-89AA-6AA818A3882F}" srcOrd="1" destOrd="0" parTransId="{DB83980F-EF62-425E-89B4-D754139351EA}" sibTransId="{D7ED126B-9AC6-44DD-94BF-4DC29E36A749}"/>
    <dgm:cxn modelId="{ACA85C4A-B0CF-41A8-BA83-8BAA81EDE958}" type="presOf" srcId="{5FB477D7-4131-41CA-B45B-E70AC6D0AFDB}" destId="{2E2B7D43-556C-4806-8961-DD20AA0D0DFE}" srcOrd="0" destOrd="0" presId="urn:microsoft.com/office/officeart/2005/8/layout/radial5"/>
    <dgm:cxn modelId="{D33AD24A-BA1F-4F11-9D5F-A6A5352D9842}" type="presOf" srcId="{337CCBA8-5627-4829-83E2-FD605ABFE72D}" destId="{552132CE-9FF2-4A93-A691-A67112D385AA}" srcOrd="0" destOrd="0" presId="urn:microsoft.com/office/officeart/2005/8/layout/radial5"/>
    <dgm:cxn modelId="{8771F46D-1A3C-46BD-B1FD-605E02CDCABA}" type="presOf" srcId="{FB516339-7419-4B35-B9DB-2162E3B5E4BD}" destId="{859CD41E-E713-4C90-AE20-6FC501B8EFA5}" srcOrd="1" destOrd="0" presId="urn:microsoft.com/office/officeart/2005/8/layout/radial5"/>
    <dgm:cxn modelId="{8E5E7F52-FF35-4548-88EA-19CC1AB2CFB5}" type="presOf" srcId="{DB83980F-EF62-425E-89B4-D754139351EA}" destId="{198A5A27-33EE-41BC-AC89-98A0ECAAD8F5}" srcOrd="1" destOrd="0" presId="urn:microsoft.com/office/officeart/2005/8/layout/radial5"/>
    <dgm:cxn modelId="{7C080176-6EE7-477E-A334-5DD128DB21CB}" type="presOf" srcId="{DB83980F-EF62-425E-89B4-D754139351EA}" destId="{C3752EBE-1031-47EE-9B66-7F9CB2641E30}" srcOrd="0" destOrd="0" presId="urn:microsoft.com/office/officeart/2005/8/layout/radial5"/>
    <dgm:cxn modelId="{E1F39457-8D87-458A-90AC-1A7BC9A04804}" type="presOf" srcId="{9DCD7924-E2FB-4855-A683-729BC4A8FBE1}" destId="{378EC7D0-6D00-46F6-ABB9-E39794A2B57F}" srcOrd="0" destOrd="0" presId="urn:microsoft.com/office/officeart/2005/8/layout/radial5"/>
    <dgm:cxn modelId="{A8C56893-6730-4B93-92B7-5721AEE0F351}" type="presOf" srcId="{B77BC900-26E8-4794-89AA-6AA818A3882F}" destId="{94FE3416-C8F0-419E-9836-7F4D72D8B46D}" srcOrd="0" destOrd="0" presId="urn:microsoft.com/office/officeart/2005/8/layout/radial5"/>
    <dgm:cxn modelId="{917A8AB0-0DEB-4838-833A-6319C5616476}" srcId="{5FB477D7-4131-41CA-B45B-E70AC6D0AFDB}" destId="{337CCBA8-5627-4829-83E2-FD605ABFE72D}" srcOrd="2" destOrd="0" parTransId="{FB516339-7419-4B35-B9DB-2162E3B5E4BD}" sibTransId="{76E00238-B7A3-48BA-B9C7-1514CA52EE85}"/>
    <dgm:cxn modelId="{F00D7AD1-382A-46CE-9C62-2361913A7326}" srcId="{5EF76A86-6175-4381-9CE3-22514BB33926}" destId="{5FB477D7-4131-41CA-B45B-E70AC6D0AFDB}" srcOrd="0" destOrd="0" parTransId="{1FEA2F30-C4D4-4963-8422-C3D0F0680A7A}" sibTransId="{B329DFE6-C3C1-4002-A952-40240C5178BF}"/>
    <dgm:cxn modelId="{200DE86A-3848-4252-8293-10DDD7A48608}" type="presParOf" srcId="{4CB87E58-D4A1-47A9-B2B6-0E128986B3C2}" destId="{2E2B7D43-556C-4806-8961-DD20AA0D0DFE}" srcOrd="0" destOrd="0" presId="urn:microsoft.com/office/officeart/2005/8/layout/radial5"/>
    <dgm:cxn modelId="{8EC233D9-1941-4079-8652-423E6AEC72F6}" type="presParOf" srcId="{4CB87E58-D4A1-47A9-B2B6-0E128986B3C2}" destId="{378EC7D0-6D00-46F6-ABB9-E39794A2B57F}" srcOrd="1" destOrd="0" presId="urn:microsoft.com/office/officeart/2005/8/layout/radial5"/>
    <dgm:cxn modelId="{204B517C-ED9A-4405-9B00-72D7D86A0095}" type="presParOf" srcId="{378EC7D0-6D00-46F6-ABB9-E39794A2B57F}" destId="{66409818-0CE2-4A44-B6D7-0A2A2CF0145B}" srcOrd="0" destOrd="0" presId="urn:microsoft.com/office/officeart/2005/8/layout/radial5"/>
    <dgm:cxn modelId="{3183A674-3F1C-4A79-A41B-8BDF4CEEE5BD}" type="presParOf" srcId="{4CB87E58-D4A1-47A9-B2B6-0E128986B3C2}" destId="{5607F8C7-63D9-4DBC-84DD-81777B975AFB}" srcOrd="2" destOrd="0" presId="urn:microsoft.com/office/officeart/2005/8/layout/radial5"/>
    <dgm:cxn modelId="{0BF7736B-DD46-40DB-89EA-40860861BDA3}" type="presParOf" srcId="{4CB87E58-D4A1-47A9-B2B6-0E128986B3C2}" destId="{C3752EBE-1031-47EE-9B66-7F9CB2641E30}" srcOrd="3" destOrd="0" presId="urn:microsoft.com/office/officeart/2005/8/layout/radial5"/>
    <dgm:cxn modelId="{3D07C4A7-941E-4814-8ED5-A5C280B3D49A}" type="presParOf" srcId="{C3752EBE-1031-47EE-9B66-7F9CB2641E30}" destId="{198A5A27-33EE-41BC-AC89-98A0ECAAD8F5}" srcOrd="0" destOrd="0" presId="urn:microsoft.com/office/officeart/2005/8/layout/radial5"/>
    <dgm:cxn modelId="{2E420737-1A83-4115-B22C-64B1B73A6987}" type="presParOf" srcId="{4CB87E58-D4A1-47A9-B2B6-0E128986B3C2}" destId="{94FE3416-C8F0-419E-9836-7F4D72D8B46D}" srcOrd="4" destOrd="0" presId="urn:microsoft.com/office/officeart/2005/8/layout/radial5"/>
    <dgm:cxn modelId="{069DCF29-8703-4A04-B1FA-B9038C40D943}" type="presParOf" srcId="{4CB87E58-D4A1-47A9-B2B6-0E128986B3C2}" destId="{D58F8247-860F-4CE6-8F24-142FBA72A5DC}" srcOrd="5" destOrd="0" presId="urn:microsoft.com/office/officeart/2005/8/layout/radial5"/>
    <dgm:cxn modelId="{286F6415-5A78-445C-B327-1C946FA360AE}" type="presParOf" srcId="{D58F8247-860F-4CE6-8F24-142FBA72A5DC}" destId="{859CD41E-E713-4C90-AE20-6FC501B8EFA5}" srcOrd="0" destOrd="0" presId="urn:microsoft.com/office/officeart/2005/8/layout/radial5"/>
    <dgm:cxn modelId="{272BC8E1-3FEC-42A2-ABC5-493E54CF1DB9}" type="presParOf" srcId="{4CB87E58-D4A1-47A9-B2B6-0E128986B3C2}" destId="{552132CE-9FF2-4A93-A691-A67112D385AA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37EE42C-E312-49A4-9D81-67A162445E59}" type="doc">
      <dgm:prSet loTypeId="urn:microsoft.com/office/officeart/2005/8/layout/radial3" loCatId="cycl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EC"/>
        </a:p>
      </dgm:t>
    </dgm:pt>
    <dgm:pt modelId="{735B4C42-962E-4801-94AA-4F748C5BAE40}">
      <dgm:prSet phldrT="[Texto]" custT="1"/>
      <dgm:spPr/>
      <dgm:t>
        <a:bodyPr/>
        <a:lstStyle/>
        <a:p>
          <a:endParaRPr lang="en-US" sz="4800" b="1" dirty="0">
            <a:solidFill>
              <a:schemeClr val="accent2"/>
            </a:solidFill>
          </a:endParaRPr>
        </a:p>
        <a:p>
          <a:r>
            <a:rPr lang="en-US" sz="4800" b="1" dirty="0">
              <a:solidFill>
                <a:schemeClr val="tx1"/>
              </a:solidFill>
            </a:rPr>
            <a:t>AUTOGESTION GOBIERNO PROVINCIAL DE PASTAZA 130.500,00</a:t>
          </a:r>
        </a:p>
        <a:p>
          <a:endParaRPr lang="es-EC" sz="4800" dirty="0">
            <a:solidFill>
              <a:schemeClr val="accent2"/>
            </a:solidFill>
          </a:endParaRPr>
        </a:p>
      </dgm:t>
    </dgm:pt>
    <dgm:pt modelId="{50D7C2E7-1D1B-4130-AD2E-8B6DFE0BDC49}" type="parTrans" cxnId="{9C0A840E-BC32-48B3-8C6A-F0214353DB02}">
      <dgm:prSet/>
      <dgm:spPr/>
      <dgm:t>
        <a:bodyPr/>
        <a:lstStyle/>
        <a:p>
          <a:endParaRPr lang="es-EC"/>
        </a:p>
      </dgm:t>
    </dgm:pt>
    <dgm:pt modelId="{C8BD55B6-77B8-4B90-9B5E-A616E4CE7E4A}" type="sibTrans" cxnId="{9C0A840E-BC32-48B3-8C6A-F0214353DB02}">
      <dgm:prSet/>
      <dgm:spPr/>
      <dgm:t>
        <a:bodyPr/>
        <a:lstStyle/>
        <a:p>
          <a:endParaRPr lang="es-EC"/>
        </a:p>
      </dgm:t>
    </dgm:pt>
    <dgm:pt modelId="{F84861C2-7DC0-4C4A-8908-B72631D08A5E}" type="pres">
      <dgm:prSet presAssocID="{E37EE42C-E312-49A4-9D81-67A162445E59}" presName="composite" presStyleCnt="0">
        <dgm:presLayoutVars>
          <dgm:chMax val="1"/>
          <dgm:dir/>
          <dgm:resizeHandles val="exact"/>
        </dgm:presLayoutVars>
      </dgm:prSet>
      <dgm:spPr/>
    </dgm:pt>
    <dgm:pt modelId="{330D1AAB-87D4-4B95-9BC3-2576188BFEFC}" type="pres">
      <dgm:prSet presAssocID="{E37EE42C-E312-49A4-9D81-67A162445E59}" presName="radial" presStyleCnt="0">
        <dgm:presLayoutVars>
          <dgm:animLvl val="ctr"/>
        </dgm:presLayoutVars>
      </dgm:prSet>
      <dgm:spPr/>
    </dgm:pt>
    <dgm:pt modelId="{087357BD-C3F8-41BF-ABB5-3E0301524266}" type="pres">
      <dgm:prSet presAssocID="{735B4C42-962E-4801-94AA-4F748C5BAE40}" presName="centerShape" presStyleLbl="vennNode1" presStyleIdx="0" presStyleCnt="1" custScaleX="132888"/>
      <dgm:spPr/>
    </dgm:pt>
  </dgm:ptLst>
  <dgm:cxnLst>
    <dgm:cxn modelId="{9C0A840E-BC32-48B3-8C6A-F0214353DB02}" srcId="{E37EE42C-E312-49A4-9D81-67A162445E59}" destId="{735B4C42-962E-4801-94AA-4F748C5BAE40}" srcOrd="0" destOrd="0" parTransId="{50D7C2E7-1D1B-4130-AD2E-8B6DFE0BDC49}" sibTransId="{C8BD55B6-77B8-4B90-9B5E-A616E4CE7E4A}"/>
    <dgm:cxn modelId="{4AE4EF9F-7363-46D4-9655-255AAF82DF70}" type="presOf" srcId="{735B4C42-962E-4801-94AA-4F748C5BAE40}" destId="{087357BD-C3F8-41BF-ABB5-3E0301524266}" srcOrd="0" destOrd="0" presId="urn:microsoft.com/office/officeart/2005/8/layout/radial3"/>
    <dgm:cxn modelId="{D6092BAA-DABA-48BE-852F-ED21F9E0F44F}" type="presOf" srcId="{E37EE42C-E312-49A4-9D81-67A162445E59}" destId="{F84861C2-7DC0-4C4A-8908-B72631D08A5E}" srcOrd="0" destOrd="0" presId="urn:microsoft.com/office/officeart/2005/8/layout/radial3"/>
    <dgm:cxn modelId="{868AEBC8-B29C-42AD-9B22-4EE0CAADF6EF}" type="presParOf" srcId="{F84861C2-7DC0-4C4A-8908-B72631D08A5E}" destId="{330D1AAB-87D4-4B95-9BC3-2576188BFEFC}" srcOrd="0" destOrd="0" presId="urn:microsoft.com/office/officeart/2005/8/layout/radial3"/>
    <dgm:cxn modelId="{7F934E04-7E53-47CF-9CB7-6AF90C8607D4}" type="presParOf" srcId="{330D1AAB-87D4-4B95-9BC3-2576188BFEFC}" destId="{087357BD-C3F8-41BF-ABB5-3E0301524266}" srcOrd="0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4E94E6F-BD04-4D95-90D9-BECD9D53260E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C"/>
        </a:p>
      </dgm:t>
    </dgm:pt>
    <dgm:pt modelId="{7A97A422-A818-4E36-92CA-8C04A09B7E3A}">
      <dgm:prSet phldrT="[Texto]"/>
      <dgm:spPr/>
      <dgm:t>
        <a:bodyPr/>
        <a:lstStyle/>
        <a:p>
          <a:r>
            <a:rPr lang="es-EC" b="1" dirty="0"/>
            <a:t>AFIRMADO DE LA VÍA ROSAL-PUCAYACU </a:t>
          </a:r>
          <a:endParaRPr lang="es-EC" b="1" dirty="0">
            <a:solidFill>
              <a:schemeClr val="accent2"/>
            </a:solidFill>
          </a:endParaRPr>
        </a:p>
      </dgm:t>
    </dgm:pt>
    <dgm:pt modelId="{BD2095AC-D585-4C5E-A9BC-EE3B6052381E}" type="parTrans" cxnId="{2DA3F17C-3098-47A7-A580-3335D58560F4}">
      <dgm:prSet/>
      <dgm:spPr/>
      <dgm:t>
        <a:bodyPr/>
        <a:lstStyle/>
        <a:p>
          <a:endParaRPr lang="es-EC"/>
        </a:p>
      </dgm:t>
    </dgm:pt>
    <dgm:pt modelId="{5B1C3941-2BFD-4C61-9E2B-8FE912F8F236}" type="sibTrans" cxnId="{2DA3F17C-3098-47A7-A580-3335D58560F4}">
      <dgm:prSet/>
      <dgm:spPr/>
      <dgm:t>
        <a:bodyPr/>
        <a:lstStyle/>
        <a:p>
          <a:endParaRPr lang="es-EC"/>
        </a:p>
      </dgm:t>
    </dgm:pt>
    <dgm:pt modelId="{9477853D-23E4-422F-8B2F-1A3CA9EE5803}">
      <dgm:prSet phldrT="[Texto]"/>
      <dgm:spPr/>
      <dgm:t>
        <a:bodyPr/>
        <a:lstStyle/>
        <a:p>
          <a:r>
            <a:rPr lang="es-EC" b="1" dirty="0"/>
            <a:t>DOTACIÓN DE UN TÚNEL DE DESINFECCIÓN PARA EL INGRESO A LAS OFICINAS DEL GAD PARROQUIAL DE FÁTIMA</a:t>
          </a:r>
          <a:endParaRPr lang="es-EC" b="1" dirty="0">
            <a:solidFill>
              <a:schemeClr val="accent2"/>
            </a:solidFill>
          </a:endParaRPr>
        </a:p>
      </dgm:t>
    </dgm:pt>
    <dgm:pt modelId="{D2B79DD6-729D-4C2D-8F40-C67860F658E3}" type="parTrans" cxnId="{A7DB8747-9BE3-43AA-81FD-9A7A2FC1B310}">
      <dgm:prSet/>
      <dgm:spPr/>
      <dgm:t>
        <a:bodyPr/>
        <a:lstStyle/>
        <a:p>
          <a:endParaRPr lang="es-EC"/>
        </a:p>
      </dgm:t>
    </dgm:pt>
    <dgm:pt modelId="{7B2B42D5-8369-4EA1-A31D-88F4A5F2312F}" type="sibTrans" cxnId="{A7DB8747-9BE3-43AA-81FD-9A7A2FC1B310}">
      <dgm:prSet/>
      <dgm:spPr/>
      <dgm:t>
        <a:bodyPr/>
        <a:lstStyle/>
        <a:p>
          <a:endParaRPr lang="es-EC"/>
        </a:p>
      </dgm:t>
    </dgm:pt>
    <dgm:pt modelId="{D3D35A6D-F605-4DC5-BF76-3C59465BF0E8}">
      <dgm:prSet phldrT="[Texto]"/>
      <dgm:spPr/>
      <dgm:t>
        <a:bodyPr/>
        <a:lstStyle/>
        <a:p>
          <a:r>
            <a:rPr lang="es-EC" b="1" i="0" u="none" dirty="0">
              <a:solidFill>
                <a:schemeClr val="tx1"/>
              </a:solidFill>
            </a:rPr>
            <a:t>MANTENIMIENTO DEL CASCO URBANO DE LA COMUNIDAD LA LIBERTAD</a:t>
          </a:r>
          <a:endParaRPr lang="es-EC" b="1" dirty="0">
            <a:solidFill>
              <a:schemeClr val="tx1"/>
            </a:solidFill>
          </a:endParaRPr>
        </a:p>
      </dgm:t>
    </dgm:pt>
    <dgm:pt modelId="{C48C0A43-CB6F-4F19-BD1D-1458CA7A38B7}" type="parTrans" cxnId="{8396840B-0B37-4DB3-B299-8045964673CA}">
      <dgm:prSet/>
      <dgm:spPr/>
      <dgm:t>
        <a:bodyPr/>
        <a:lstStyle/>
        <a:p>
          <a:endParaRPr lang="es-EC"/>
        </a:p>
      </dgm:t>
    </dgm:pt>
    <dgm:pt modelId="{221848D2-8EFC-4AC1-AA3C-2396E8B5B1B1}" type="sibTrans" cxnId="{8396840B-0B37-4DB3-B299-8045964673CA}">
      <dgm:prSet/>
      <dgm:spPr/>
      <dgm:t>
        <a:bodyPr/>
        <a:lstStyle/>
        <a:p>
          <a:endParaRPr lang="es-EC"/>
        </a:p>
      </dgm:t>
    </dgm:pt>
    <dgm:pt modelId="{2EF89157-C918-4128-84F2-CDA1A4E42961}" type="pres">
      <dgm:prSet presAssocID="{D4E94E6F-BD04-4D95-90D9-BECD9D53260E}" presName="arrowDiagram" presStyleCnt="0">
        <dgm:presLayoutVars>
          <dgm:chMax val="5"/>
          <dgm:dir/>
          <dgm:resizeHandles val="exact"/>
        </dgm:presLayoutVars>
      </dgm:prSet>
      <dgm:spPr/>
    </dgm:pt>
    <dgm:pt modelId="{D6E4B7AD-4001-4C45-962D-EA6FEADA511D}" type="pres">
      <dgm:prSet presAssocID="{D4E94E6F-BD04-4D95-90D9-BECD9D53260E}" presName="arrow" presStyleLbl="bgShp" presStyleIdx="0" presStyleCnt="1" custLinFactNeighborX="1215" custLinFactNeighborY="-4655"/>
      <dgm:spPr/>
    </dgm:pt>
    <dgm:pt modelId="{C82E3DF7-810B-4AD1-A429-6AD5B7479B89}" type="pres">
      <dgm:prSet presAssocID="{D4E94E6F-BD04-4D95-90D9-BECD9D53260E}" presName="arrowDiagram3" presStyleCnt="0"/>
      <dgm:spPr/>
    </dgm:pt>
    <dgm:pt modelId="{B37F9DFD-A3C9-4258-B0AC-92FC40012B10}" type="pres">
      <dgm:prSet presAssocID="{7A97A422-A818-4E36-92CA-8C04A09B7E3A}" presName="bullet3a" presStyleLbl="node1" presStyleIdx="0" presStyleCnt="3" custScaleX="288946" custScaleY="243075" custLinFactX="52711" custLinFactY="-9748" custLinFactNeighborX="100000" custLinFactNeighborY="-100000"/>
      <dgm:spPr/>
    </dgm:pt>
    <dgm:pt modelId="{05DF0CD2-8D9E-4AD8-82B5-3C2F606F2870}" type="pres">
      <dgm:prSet presAssocID="{7A97A422-A818-4E36-92CA-8C04A09B7E3A}" presName="textBox3a" presStyleLbl="revTx" presStyleIdx="0" presStyleCnt="3" custScaleY="78774" custLinFactNeighborX="2275" custLinFactNeighborY="18497">
        <dgm:presLayoutVars>
          <dgm:bulletEnabled val="1"/>
        </dgm:presLayoutVars>
      </dgm:prSet>
      <dgm:spPr/>
    </dgm:pt>
    <dgm:pt modelId="{F7CC6713-9DB8-4BED-97BF-030BAA87F285}" type="pres">
      <dgm:prSet presAssocID="{9477853D-23E4-422F-8B2F-1A3CA9EE5803}" presName="bullet3b" presStyleLbl="node1" presStyleIdx="1" presStyleCnt="3" custScaleX="188423" custScaleY="147568" custLinFactX="18678" custLinFactNeighborX="100000" custLinFactNeighborY="-54219"/>
      <dgm:spPr/>
    </dgm:pt>
    <dgm:pt modelId="{9FD2B67B-C5DE-4C3B-91B6-A0D161E48169}" type="pres">
      <dgm:prSet presAssocID="{9477853D-23E4-422F-8B2F-1A3CA9EE5803}" presName="textBox3b" presStyleLbl="revTx" presStyleIdx="1" presStyleCnt="3" custScaleX="115330" custScaleY="55360" custLinFactNeighborX="12031" custLinFactNeighborY="-11107">
        <dgm:presLayoutVars>
          <dgm:bulletEnabled val="1"/>
        </dgm:presLayoutVars>
      </dgm:prSet>
      <dgm:spPr/>
    </dgm:pt>
    <dgm:pt modelId="{525BC438-3518-4105-9E53-E433293002AF}" type="pres">
      <dgm:prSet presAssocID="{D3D35A6D-F605-4DC5-BF76-3C59465BF0E8}" presName="bullet3c" presStyleLbl="node1" presStyleIdx="2" presStyleCnt="3" custScaleX="133817" custScaleY="101167" custLinFactX="44347" custLinFactNeighborX="100000" custLinFactNeighborY="-49345"/>
      <dgm:spPr/>
    </dgm:pt>
    <dgm:pt modelId="{76E99DF4-739D-4E9C-86CA-E5BD1D39C01E}" type="pres">
      <dgm:prSet presAssocID="{D3D35A6D-F605-4DC5-BF76-3C59465BF0E8}" presName="textBox3c" presStyleLbl="revTx" presStyleIdx="2" presStyleCnt="3" custScaleX="108543" custScaleY="51752" custLinFactNeighborX="4730" custLinFactNeighborY="-5886">
        <dgm:presLayoutVars>
          <dgm:bulletEnabled val="1"/>
        </dgm:presLayoutVars>
      </dgm:prSet>
      <dgm:spPr/>
    </dgm:pt>
  </dgm:ptLst>
  <dgm:cxnLst>
    <dgm:cxn modelId="{8396840B-0B37-4DB3-B299-8045964673CA}" srcId="{D4E94E6F-BD04-4D95-90D9-BECD9D53260E}" destId="{D3D35A6D-F605-4DC5-BF76-3C59465BF0E8}" srcOrd="2" destOrd="0" parTransId="{C48C0A43-CB6F-4F19-BD1D-1458CA7A38B7}" sibTransId="{221848D2-8EFC-4AC1-AA3C-2396E8B5B1B1}"/>
    <dgm:cxn modelId="{539DD822-FBC9-4A9C-8DB0-5781A09BB292}" type="presOf" srcId="{D3D35A6D-F605-4DC5-BF76-3C59465BF0E8}" destId="{76E99DF4-739D-4E9C-86CA-E5BD1D39C01E}" srcOrd="0" destOrd="0" presId="urn:microsoft.com/office/officeart/2005/8/layout/arrow2"/>
    <dgm:cxn modelId="{B2DF9E28-E8AA-4508-B146-AED1CC4D3A51}" type="presOf" srcId="{9477853D-23E4-422F-8B2F-1A3CA9EE5803}" destId="{9FD2B67B-C5DE-4C3B-91B6-A0D161E48169}" srcOrd="0" destOrd="0" presId="urn:microsoft.com/office/officeart/2005/8/layout/arrow2"/>
    <dgm:cxn modelId="{A7DB8747-9BE3-43AA-81FD-9A7A2FC1B310}" srcId="{D4E94E6F-BD04-4D95-90D9-BECD9D53260E}" destId="{9477853D-23E4-422F-8B2F-1A3CA9EE5803}" srcOrd="1" destOrd="0" parTransId="{D2B79DD6-729D-4C2D-8F40-C67860F658E3}" sibTransId="{7B2B42D5-8369-4EA1-A31D-88F4A5F2312F}"/>
    <dgm:cxn modelId="{4ED9B676-7CF3-45E9-83EF-389BA0714150}" type="presOf" srcId="{7A97A422-A818-4E36-92CA-8C04A09B7E3A}" destId="{05DF0CD2-8D9E-4AD8-82B5-3C2F606F2870}" srcOrd="0" destOrd="0" presId="urn:microsoft.com/office/officeart/2005/8/layout/arrow2"/>
    <dgm:cxn modelId="{2DA3F17C-3098-47A7-A580-3335D58560F4}" srcId="{D4E94E6F-BD04-4D95-90D9-BECD9D53260E}" destId="{7A97A422-A818-4E36-92CA-8C04A09B7E3A}" srcOrd="0" destOrd="0" parTransId="{BD2095AC-D585-4C5E-A9BC-EE3B6052381E}" sibTransId="{5B1C3941-2BFD-4C61-9E2B-8FE912F8F236}"/>
    <dgm:cxn modelId="{E1BD29F8-792C-4C6D-8917-6AB13960E18D}" type="presOf" srcId="{D4E94E6F-BD04-4D95-90D9-BECD9D53260E}" destId="{2EF89157-C918-4128-84F2-CDA1A4E42961}" srcOrd="0" destOrd="0" presId="urn:microsoft.com/office/officeart/2005/8/layout/arrow2"/>
    <dgm:cxn modelId="{A0A4EB2B-F974-4D15-B956-39E16F5DCDA8}" type="presParOf" srcId="{2EF89157-C918-4128-84F2-CDA1A4E42961}" destId="{D6E4B7AD-4001-4C45-962D-EA6FEADA511D}" srcOrd="0" destOrd="0" presId="urn:microsoft.com/office/officeart/2005/8/layout/arrow2"/>
    <dgm:cxn modelId="{228B65F0-B40F-411E-B9E5-1511F3B35C27}" type="presParOf" srcId="{2EF89157-C918-4128-84F2-CDA1A4E42961}" destId="{C82E3DF7-810B-4AD1-A429-6AD5B7479B89}" srcOrd="1" destOrd="0" presId="urn:microsoft.com/office/officeart/2005/8/layout/arrow2"/>
    <dgm:cxn modelId="{A7D6D02D-5441-414E-BB06-60232EF1ACE3}" type="presParOf" srcId="{C82E3DF7-810B-4AD1-A429-6AD5B7479B89}" destId="{B37F9DFD-A3C9-4258-B0AC-92FC40012B10}" srcOrd="0" destOrd="0" presId="urn:microsoft.com/office/officeart/2005/8/layout/arrow2"/>
    <dgm:cxn modelId="{22E7800A-A4EA-497B-B03D-21AA2BB9CC69}" type="presParOf" srcId="{C82E3DF7-810B-4AD1-A429-6AD5B7479B89}" destId="{05DF0CD2-8D9E-4AD8-82B5-3C2F606F2870}" srcOrd="1" destOrd="0" presId="urn:microsoft.com/office/officeart/2005/8/layout/arrow2"/>
    <dgm:cxn modelId="{5D5A296E-A440-4ECC-AC55-7DAFE6AEF82A}" type="presParOf" srcId="{C82E3DF7-810B-4AD1-A429-6AD5B7479B89}" destId="{F7CC6713-9DB8-4BED-97BF-030BAA87F285}" srcOrd="2" destOrd="0" presId="urn:microsoft.com/office/officeart/2005/8/layout/arrow2"/>
    <dgm:cxn modelId="{DE7B4D53-5D2B-44D3-9280-25AFD7F9EC4D}" type="presParOf" srcId="{C82E3DF7-810B-4AD1-A429-6AD5B7479B89}" destId="{9FD2B67B-C5DE-4C3B-91B6-A0D161E48169}" srcOrd="3" destOrd="0" presId="urn:microsoft.com/office/officeart/2005/8/layout/arrow2"/>
    <dgm:cxn modelId="{C85C85DF-C25B-4C26-9E1D-4F85D6DA03A5}" type="presParOf" srcId="{C82E3DF7-810B-4AD1-A429-6AD5B7479B89}" destId="{525BC438-3518-4105-9E53-E433293002AF}" srcOrd="4" destOrd="0" presId="urn:microsoft.com/office/officeart/2005/8/layout/arrow2"/>
    <dgm:cxn modelId="{DB9D951E-DDDB-45AD-BDC3-FC32C7A06EF1}" type="presParOf" srcId="{C82E3DF7-810B-4AD1-A429-6AD5B7479B89}" destId="{76E99DF4-739D-4E9C-86CA-E5BD1D39C01E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5361FAC-325E-492C-B98F-7DD07B052BA0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AB262FCE-3621-4443-BB3E-793401939A2F}">
      <dgm:prSet phldrT="[Texto]"/>
      <dgm:spPr/>
      <dgm:t>
        <a:bodyPr/>
        <a:lstStyle/>
        <a:p>
          <a:r>
            <a:rPr lang="es-EC" b="1" dirty="0"/>
            <a:t>ADECENTAMIENTO DEL ÁREA DEL ESPACIO CUBIERTO.</a:t>
          </a:r>
          <a:endParaRPr lang="es-EC" b="1" dirty="0">
            <a:solidFill>
              <a:schemeClr val="accent2"/>
            </a:solidFill>
          </a:endParaRPr>
        </a:p>
      </dgm:t>
    </dgm:pt>
    <dgm:pt modelId="{FEF18D02-C565-42A1-A3ED-D081B2000FD6}" type="parTrans" cxnId="{2D90390F-04D8-4A95-BD7E-2EC784CB3B08}">
      <dgm:prSet/>
      <dgm:spPr/>
      <dgm:t>
        <a:bodyPr/>
        <a:lstStyle/>
        <a:p>
          <a:endParaRPr lang="es-EC"/>
        </a:p>
      </dgm:t>
    </dgm:pt>
    <dgm:pt modelId="{778035EC-8527-4675-9001-704D40CB871F}" type="sibTrans" cxnId="{2D90390F-04D8-4A95-BD7E-2EC784CB3B08}">
      <dgm:prSet/>
      <dgm:spPr/>
      <dgm:t>
        <a:bodyPr/>
        <a:lstStyle/>
        <a:p>
          <a:endParaRPr lang="es-EC"/>
        </a:p>
      </dgm:t>
    </dgm:pt>
    <dgm:pt modelId="{9199A4EA-403F-497E-A868-DDB1432B8288}">
      <dgm:prSet phldrT="[Texto]"/>
      <dgm:spPr/>
      <dgm:t>
        <a:bodyPr/>
        <a:lstStyle/>
        <a:p>
          <a:r>
            <a:rPr lang="es-EC" b="1" dirty="0">
              <a:solidFill>
                <a:schemeClr val="tx1"/>
              </a:solidFill>
            </a:rPr>
            <a:t>SE REALIZÓ LA LIMPIEZA DEL BALNEARIO DE FÁTIMA</a:t>
          </a:r>
        </a:p>
      </dgm:t>
    </dgm:pt>
    <dgm:pt modelId="{5FCCB187-1830-4703-BF04-1571ADFEF23B}" type="parTrans" cxnId="{74E0D976-70DB-4569-B486-363A295BC739}">
      <dgm:prSet/>
      <dgm:spPr/>
      <dgm:t>
        <a:bodyPr/>
        <a:lstStyle/>
        <a:p>
          <a:endParaRPr lang="es-EC"/>
        </a:p>
      </dgm:t>
    </dgm:pt>
    <dgm:pt modelId="{4F97D5E6-B3F8-4E43-B0C5-96F2DA3E8613}" type="sibTrans" cxnId="{74E0D976-70DB-4569-B486-363A295BC739}">
      <dgm:prSet/>
      <dgm:spPr/>
      <dgm:t>
        <a:bodyPr/>
        <a:lstStyle/>
        <a:p>
          <a:endParaRPr lang="es-EC"/>
        </a:p>
      </dgm:t>
    </dgm:pt>
    <dgm:pt modelId="{6517B7F2-1059-4D5C-AB63-5955F341E1B1}">
      <dgm:prSet phldrT="[Texto]"/>
      <dgm:spPr/>
      <dgm:t>
        <a:bodyPr/>
        <a:lstStyle/>
        <a:p>
          <a:r>
            <a:rPr lang="es-EC" b="1" dirty="0"/>
            <a:t>ENTREGA DE CUYES A BENEFICIARIOS DE LA SEGUNDA ETAPA DEL PROYECTO "MEJORAMIENTO AGROPRODUCTIVO DE LA PARROQUIA FÁTIMA</a:t>
          </a:r>
          <a:endParaRPr lang="es-EC" b="1" dirty="0">
            <a:solidFill>
              <a:schemeClr val="accent2"/>
            </a:solidFill>
          </a:endParaRPr>
        </a:p>
      </dgm:t>
    </dgm:pt>
    <dgm:pt modelId="{5F4B4D59-A62C-4406-9938-5830A3C69C61}" type="parTrans" cxnId="{8486F148-474C-4632-86C1-17676C73C3B9}">
      <dgm:prSet/>
      <dgm:spPr/>
      <dgm:t>
        <a:bodyPr/>
        <a:lstStyle/>
        <a:p>
          <a:endParaRPr lang="es-EC"/>
        </a:p>
      </dgm:t>
    </dgm:pt>
    <dgm:pt modelId="{A49CC36D-4152-45FE-B530-5803265764A0}" type="sibTrans" cxnId="{8486F148-474C-4632-86C1-17676C73C3B9}">
      <dgm:prSet/>
      <dgm:spPr/>
      <dgm:t>
        <a:bodyPr/>
        <a:lstStyle/>
        <a:p>
          <a:endParaRPr lang="es-EC"/>
        </a:p>
      </dgm:t>
    </dgm:pt>
    <dgm:pt modelId="{AD949162-8927-4256-887C-C1E6B892C626}" type="pres">
      <dgm:prSet presAssocID="{55361FAC-325E-492C-B98F-7DD07B052BA0}" presName="arrowDiagram" presStyleCnt="0">
        <dgm:presLayoutVars>
          <dgm:chMax val="5"/>
          <dgm:dir/>
          <dgm:resizeHandles val="exact"/>
        </dgm:presLayoutVars>
      </dgm:prSet>
      <dgm:spPr/>
    </dgm:pt>
    <dgm:pt modelId="{285256E1-ABB4-478C-A403-7AAA165ACB04}" type="pres">
      <dgm:prSet presAssocID="{55361FAC-325E-492C-B98F-7DD07B052BA0}" presName="arrow" presStyleLbl="bgShp" presStyleIdx="0" presStyleCnt="1" custLinFactNeighborY="-2242"/>
      <dgm:spPr/>
    </dgm:pt>
    <dgm:pt modelId="{0DF1F896-AB11-45D2-BE7F-832A48954C2D}" type="pres">
      <dgm:prSet presAssocID="{55361FAC-325E-492C-B98F-7DD07B052BA0}" presName="arrowDiagram3" presStyleCnt="0"/>
      <dgm:spPr/>
    </dgm:pt>
    <dgm:pt modelId="{0EDA8B71-19E9-4549-8819-DABE874C2661}" type="pres">
      <dgm:prSet presAssocID="{AB262FCE-3621-4443-BB3E-793401939A2F}" presName="bullet3a" presStyleLbl="node1" presStyleIdx="0" presStyleCnt="3" custScaleX="382314" custScaleY="225821" custLinFactX="49013" custLinFactY="-36474" custLinFactNeighborX="100000" custLinFactNeighborY="-100000"/>
      <dgm:spPr/>
    </dgm:pt>
    <dgm:pt modelId="{95BBD8B6-CA84-4EF0-882F-749FE665AABE}" type="pres">
      <dgm:prSet presAssocID="{AB262FCE-3621-4443-BB3E-793401939A2F}" presName="textBox3a" presStyleLbl="revTx" presStyleIdx="0" presStyleCnt="3" custScaleX="93251" custScaleY="109469" custLinFactNeighborX="-1772" custLinFactNeighborY="6857">
        <dgm:presLayoutVars>
          <dgm:bulletEnabled val="1"/>
        </dgm:presLayoutVars>
      </dgm:prSet>
      <dgm:spPr/>
    </dgm:pt>
    <dgm:pt modelId="{55BD8C14-173A-43D7-83B8-B34F8252EFAB}" type="pres">
      <dgm:prSet presAssocID="{9199A4EA-403F-497E-A868-DDB1432B8288}" presName="bullet3b" presStyleLbl="node1" presStyleIdx="1" presStyleCnt="3" custScaleX="213449" custScaleY="131575" custLinFactNeighborX="93219" custLinFactNeighborY="-17448"/>
      <dgm:spPr/>
    </dgm:pt>
    <dgm:pt modelId="{115D9CB9-42C0-462D-A35E-68D0FD9C90B8}" type="pres">
      <dgm:prSet presAssocID="{9199A4EA-403F-497E-A868-DDB1432B8288}" presName="textBox3b" presStyleLbl="revTx" presStyleIdx="1" presStyleCnt="3" custScaleX="113819" custScaleY="59089" custLinFactNeighborX="3870" custLinFactNeighborY="-9289">
        <dgm:presLayoutVars>
          <dgm:bulletEnabled val="1"/>
        </dgm:presLayoutVars>
      </dgm:prSet>
      <dgm:spPr/>
    </dgm:pt>
    <dgm:pt modelId="{A58DFCE1-63A7-429C-9496-F41828CE327C}" type="pres">
      <dgm:prSet presAssocID="{6517B7F2-1059-4D5C-AB63-5955F341E1B1}" presName="bullet3c" presStyleLbl="node1" presStyleIdx="2" presStyleCnt="3" custScaleX="163656" custScaleY="109638" custLinFactX="53520" custLinFactNeighborX="100000" custLinFactNeighborY="-2419"/>
      <dgm:spPr/>
    </dgm:pt>
    <dgm:pt modelId="{6ACB9D37-CD67-4AC4-B0D3-A0D5F08FC76C}" type="pres">
      <dgm:prSet presAssocID="{6517B7F2-1059-4D5C-AB63-5955F341E1B1}" presName="textBox3c" presStyleLbl="revTx" presStyleIdx="2" presStyleCnt="3" custScaleX="119314" custScaleY="64948" custLinFactNeighborX="10009" custLinFactNeighborY="6369">
        <dgm:presLayoutVars>
          <dgm:bulletEnabled val="1"/>
        </dgm:presLayoutVars>
      </dgm:prSet>
      <dgm:spPr/>
    </dgm:pt>
  </dgm:ptLst>
  <dgm:cxnLst>
    <dgm:cxn modelId="{2D90390F-04D8-4A95-BD7E-2EC784CB3B08}" srcId="{55361FAC-325E-492C-B98F-7DD07B052BA0}" destId="{AB262FCE-3621-4443-BB3E-793401939A2F}" srcOrd="0" destOrd="0" parTransId="{FEF18D02-C565-42A1-A3ED-D081B2000FD6}" sibTransId="{778035EC-8527-4675-9001-704D40CB871F}"/>
    <dgm:cxn modelId="{8486F148-474C-4632-86C1-17676C73C3B9}" srcId="{55361FAC-325E-492C-B98F-7DD07B052BA0}" destId="{6517B7F2-1059-4D5C-AB63-5955F341E1B1}" srcOrd="2" destOrd="0" parTransId="{5F4B4D59-A62C-4406-9938-5830A3C69C61}" sibTransId="{A49CC36D-4152-45FE-B530-5803265764A0}"/>
    <dgm:cxn modelId="{74E0D976-70DB-4569-B486-363A295BC739}" srcId="{55361FAC-325E-492C-B98F-7DD07B052BA0}" destId="{9199A4EA-403F-497E-A868-DDB1432B8288}" srcOrd="1" destOrd="0" parTransId="{5FCCB187-1830-4703-BF04-1571ADFEF23B}" sibTransId="{4F97D5E6-B3F8-4E43-B0C5-96F2DA3E8613}"/>
    <dgm:cxn modelId="{BCC332B5-A17B-4677-8002-733A295C1F3B}" type="presOf" srcId="{9199A4EA-403F-497E-A868-DDB1432B8288}" destId="{115D9CB9-42C0-462D-A35E-68D0FD9C90B8}" srcOrd="0" destOrd="0" presId="urn:microsoft.com/office/officeart/2005/8/layout/arrow2"/>
    <dgm:cxn modelId="{CFCDA5B7-AA59-47AE-8159-E5996A5E4599}" type="presOf" srcId="{55361FAC-325E-492C-B98F-7DD07B052BA0}" destId="{AD949162-8927-4256-887C-C1E6B892C626}" srcOrd="0" destOrd="0" presId="urn:microsoft.com/office/officeart/2005/8/layout/arrow2"/>
    <dgm:cxn modelId="{7816A4BA-A493-460D-A098-C8A938EAC850}" type="presOf" srcId="{AB262FCE-3621-4443-BB3E-793401939A2F}" destId="{95BBD8B6-CA84-4EF0-882F-749FE665AABE}" srcOrd="0" destOrd="0" presId="urn:microsoft.com/office/officeart/2005/8/layout/arrow2"/>
    <dgm:cxn modelId="{35FCB7FF-4FC3-44D2-930F-B42A4C41AB87}" type="presOf" srcId="{6517B7F2-1059-4D5C-AB63-5955F341E1B1}" destId="{6ACB9D37-CD67-4AC4-B0D3-A0D5F08FC76C}" srcOrd="0" destOrd="0" presId="urn:microsoft.com/office/officeart/2005/8/layout/arrow2"/>
    <dgm:cxn modelId="{64253C7B-290B-4E1A-879B-A487B8BF0E11}" type="presParOf" srcId="{AD949162-8927-4256-887C-C1E6B892C626}" destId="{285256E1-ABB4-478C-A403-7AAA165ACB04}" srcOrd="0" destOrd="0" presId="urn:microsoft.com/office/officeart/2005/8/layout/arrow2"/>
    <dgm:cxn modelId="{9C25E43D-9976-44EB-88F1-12A6280FA47A}" type="presParOf" srcId="{AD949162-8927-4256-887C-C1E6B892C626}" destId="{0DF1F896-AB11-45D2-BE7F-832A48954C2D}" srcOrd="1" destOrd="0" presId="urn:microsoft.com/office/officeart/2005/8/layout/arrow2"/>
    <dgm:cxn modelId="{8F5BE0A5-F6BC-4D2F-A7E1-B16230CDC564}" type="presParOf" srcId="{0DF1F896-AB11-45D2-BE7F-832A48954C2D}" destId="{0EDA8B71-19E9-4549-8819-DABE874C2661}" srcOrd="0" destOrd="0" presId="urn:microsoft.com/office/officeart/2005/8/layout/arrow2"/>
    <dgm:cxn modelId="{2D0B85BA-A3C6-4A82-90C8-6F81746E515D}" type="presParOf" srcId="{0DF1F896-AB11-45D2-BE7F-832A48954C2D}" destId="{95BBD8B6-CA84-4EF0-882F-749FE665AABE}" srcOrd="1" destOrd="0" presId="urn:microsoft.com/office/officeart/2005/8/layout/arrow2"/>
    <dgm:cxn modelId="{50BF0B70-8879-4CE3-925B-B2F7A31D5430}" type="presParOf" srcId="{0DF1F896-AB11-45D2-BE7F-832A48954C2D}" destId="{55BD8C14-173A-43D7-83B8-B34F8252EFAB}" srcOrd="2" destOrd="0" presId="urn:microsoft.com/office/officeart/2005/8/layout/arrow2"/>
    <dgm:cxn modelId="{7088587E-CFF3-46F1-B1B1-64D98408E40B}" type="presParOf" srcId="{0DF1F896-AB11-45D2-BE7F-832A48954C2D}" destId="{115D9CB9-42C0-462D-A35E-68D0FD9C90B8}" srcOrd="3" destOrd="0" presId="urn:microsoft.com/office/officeart/2005/8/layout/arrow2"/>
    <dgm:cxn modelId="{3599A366-461E-4C2A-A128-0F74D5A8AE88}" type="presParOf" srcId="{0DF1F896-AB11-45D2-BE7F-832A48954C2D}" destId="{A58DFCE1-63A7-429C-9496-F41828CE327C}" srcOrd="4" destOrd="0" presId="urn:microsoft.com/office/officeart/2005/8/layout/arrow2"/>
    <dgm:cxn modelId="{24788764-1F58-4CDD-B176-B8B8C122F8E1}" type="presParOf" srcId="{0DF1F896-AB11-45D2-BE7F-832A48954C2D}" destId="{6ACB9D37-CD67-4AC4-B0D3-A0D5F08FC76C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4DB8BC2-67DF-426F-9549-6F7D830A7B60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81FCD407-4982-463D-9B2E-FBD46181FF78}">
      <dgm:prSet phldrT="[Texto]"/>
      <dgm:spPr/>
      <dgm:t>
        <a:bodyPr/>
        <a:lstStyle/>
        <a:p>
          <a:r>
            <a:rPr lang="es-EC" dirty="0"/>
            <a:t>ENTREGA DE OVINOS MEJORADOS </a:t>
          </a:r>
          <a:r>
            <a:rPr lang="es-EC" b="1" dirty="0"/>
            <a:t>A BENEFICIARIOS DE LA SEGUNDA ETAPA DEL PROYECTO "MEJORAMIENTO AGROPRODUCTIVO DE LA PARROQUIA</a:t>
          </a:r>
          <a:endParaRPr lang="es-EC" b="1" dirty="0">
            <a:solidFill>
              <a:schemeClr val="accent2"/>
            </a:solidFill>
          </a:endParaRPr>
        </a:p>
      </dgm:t>
    </dgm:pt>
    <dgm:pt modelId="{4676BD86-1A1B-4E86-BA3A-97DEAAB6956B}" type="parTrans" cxnId="{4D146F47-8333-4892-A748-1EBD601D75BA}">
      <dgm:prSet/>
      <dgm:spPr/>
      <dgm:t>
        <a:bodyPr/>
        <a:lstStyle/>
        <a:p>
          <a:endParaRPr lang="es-EC"/>
        </a:p>
      </dgm:t>
    </dgm:pt>
    <dgm:pt modelId="{9AB16D0C-2641-4312-A7FB-15B32B7BE0B6}" type="sibTrans" cxnId="{4D146F47-8333-4892-A748-1EBD601D75BA}">
      <dgm:prSet/>
      <dgm:spPr/>
      <dgm:t>
        <a:bodyPr/>
        <a:lstStyle/>
        <a:p>
          <a:endParaRPr lang="es-EC"/>
        </a:p>
      </dgm:t>
    </dgm:pt>
    <dgm:pt modelId="{4592A1C5-FC07-4757-A5D2-F75C9D02C719}">
      <dgm:prSet phldrT="[Texto]"/>
      <dgm:spPr/>
      <dgm:t>
        <a:bodyPr/>
        <a:lstStyle/>
        <a:p>
          <a:r>
            <a:rPr lang="es-EC" dirty="0"/>
            <a:t>COMUNIDAD LA FLORIDA SE REALIZÓ EL DRENADO DE ÁREAS AFECTADAS POR LA LLUVIA</a:t>
          </a:r>
          <a:endParaRPr lang="es-EC" b="1" dirty="0">
            <a:solidFill>
              <a:schemeClr val="accent2"/>
            </a:solidFill>
          </a:endParaRPr>
        </a:p>
      </dgm:t>
    </dgm:pt>
    <dgm:pt modelId="{A4F959EC-70D7-495B-9C8F-196621E5B087}" type="parTrans" cxnId="{34A8FDB4-2B9C-4195-9D80-0B28DBEC39F0}">
      <dgm:prSet/>
      <dgm:spPr/>
      <dgm:t>
        <a:bodyPr/>
        <a:lstStyle/>
        <a:p>
          <a:endParaRPr lang="es-EC"/>
        </a:p>
      </dgm:t>
    </dgm:pt>
    <dgm:pt modelId="{A2D06BF3-0FBC-4906-A36D-8D1E05B5675B}" type="sibTrans" cxnId="{34A8FDB4-2B9C-4195-9D80-0B28DBEC39F0}">
      <dgm:prSet/>
      <dgm:spPr/>
      <dgm:t>
        <a:bodyPr/>
        <a:lstStyle/>
        <a:p>
          <a:endParaRPr lang="es-EC"/>
        </a:p>
      </dgm:t>
    </dgm:pt>
    <dgm:pt modelId="{EB8F68E1-7402-4C33-BD64-4DBBBE82E799}" type="pres">
      <dgm:prSet presAssocID="{44DB8BC2-67DF-426F-9549-6F7D830A7B60}" presName="arrowDiagram" presStyleCnt="0">
        <dgm:presLayoutVars>
          <dgm:chMax val="5"/>
          <dgm:dir/>
          <dgm:resizeHandles val="exact"/>
        </dgm:presLayoutVars>
      </dgm:prSet>
      <dgm:spPr/>
    </dgm:pt>
    <dgm:pt modelId="{39896854-CDE7-4181-B237-330097311EB4}" type="pres">
      <dgm:prSet presAssocID="{44DB8BC2-67DF-426F-9549-6F7D830A7B60}" presName="arrow" presStyleLbl="bgShp" presStyleIdx="0" presStyleCnt="1" custLinFactNeighborY="-330"/>
      <dgm:spPr/>
    </dgm:pt>
    <dgm:pt modelId="{0C93F5CF-E25F-4B3B-990F-B53903B1C9B6}" type="pres">
      <dgm:prSet presAssocID="{44DB8BC2-67DF-426F-9549-6F7D830A7B60}" presName="arrowDiagram2" presStyleCnt="0"/>
      <dgm:spPr/>
    </dgm:pt>
    <dgm:pt modelId="{A767E63D-003A-4BC8-99B7-D957FBB47726}" type="pres">
      <dgm:prSet presAssocID="{81FCD407-4982-463D-9B2E-FBD46181FF78}" presName="bullet2a" presStyleLbl="node1" presStyleIdx="0" presStyleCnt="2" custScaleX="329062" custScaleY="200524" custLinFactX="82127" custLinFactY="-3708" custLinFactNeighborX="100000" custLinFactNeighborY="-100000"/>
      <dgm:spPr/>
    </dgm:pt>
    <dgm:pt modelId="{5C84551E-18A8-461B-9DAD-EF0E743ADF1F}" type="pres">
      <dgm:prSet presAssocID="{81FCD407-4982-463D-9B2E-FBD46181FF78}" presName="textBox2a" presStyleLbl="revTx" presStyleIdx="0" presStyleCnt="2" custLinFactNeighborX="2161" custLinFactNeighborY="2531">
        <dgm:presLayoutVars>
          <dgm:bulletEnabled val="1"/>
        </dgm:presLayoutVars>
      </dgm:prSet>
      <dgm:spPr/>
    </dgm:pt>
    <dgm:pt modelId="{1C4DF60C-34F9-4E64-ACB6-70A71C702B84}" type="pres">
      <dgm:prSet presAssocID="{4592A1C5-FC07-4757-A5D2-F75C9D02C719}" presName="bullet2b" presStyleLbl="node1" presStyleIdx="1" presStyleCnt="2" custScaleX="216819" custScaleY="123899" custLinFactX="80619" custLinFactNeighborX="100000" custLinFactNeighborY="-20429"/>
      <dgm:spPr/>
    </dgm:pt>
    <dgm:pt modelId="{6EF486C7-EC97-4B2B-B2D2-E813EABDACA8}" type="pres">
      <dgm:prSet presAssocID="{4592A1C5-FC07-4757-A5D2-F75C9D02C719}" presName="textBox2b" presStyleLbl="revTx" presStyleIdx="1" presStyleCnt="2" custScaleY="45656" custLinFactNeighborX="1588" custLinFactNeighborY="-10227">
        <dgm:presLayoutVars>
          <dgm:bulletEnabled val="1"/>
        </dgm:presLayoutVars>
      </dgm:prSet>
      <dgm:spPr/>
    </dgm:pt>
  </dgm:ptLst>
  <dgm:cxnLst>
    <dgm:cxn modelId="{4D146F47-8333-4892-A748-1EBD601D75BA}" srcId="{44DB8BC2-67DF-426F-9549-6F7D830A7B60}" destId="{81FCD407-4982-463D-9B2E-FBD46181FF78}" srcOrd="0" destOrd="0" parTransId="{4676BD86-1A1B-4E86-BA3A-97DEAAB6956B}" sibTransId="{9AB16D0C-2641-4312-A7FB-15B32B7BE0B6}"/>
    <dgm:cxn modelId="{57DF0A7C-1807-4F14-8B2E-75828A2F6EE7}" type="presOf" srcId="{81FCD407-4982-463D-9B2E-FBD46181FF78}" destId="{5C84551E-18A8-461B-9DAD-EF0E743ADF1F}" srcOrd="0" destOrd="0" presId="urn:microsoft.com/office/officeart/2005/8/layout/arrow2"/>
    <dgm:cxn modelId="{C55092B0-7047-45FA-A6B5-6123E9C1258E}" type="presOf" srcId="{4592A1C5-FC07-4757-A5D2-F75C9D02C719}" destId="{6EF486C7-EC97-4B2B-B2D2-E813EABDACA8}" srcOrd="0" destOrd="0" presId="urn:microsoft.com/office/officeart/2005/8/layout/arrow2"/>
    <dgm:cxn modelId="{34A8FDB4-2B9C-4195-9D80-0B28DBEC39F0}" srcId="{44DB8BC2-67DF-426F-9549-6F7D830A7B60}" destId="{4592A1C5-FC07-4757-A5D2-F75C9D02C719}" srcOrd="1" destOrd="0" parTransId="{A4F959EC-70D7-495B-9C8F-196621E5B087}" sibTransId="{A2D06BF3-0FBC-4906-A36D-8D1E05B5675B}"/>
    <dgm:cxn modelId="{62A91ABC-6802-4339-86AE-07A3B9C34C6F}" type="presOf" srcId="{44DB8BC2-67DF-426F-9549-6F7D830A7B60}" destId="{EB8F68E1-7402-4C33-BD64-4DBBBE82E799}" srcOrd="0" destOrd="0" presId="urn:microsoft.com/office/officeart/2005/8/layout/arrow2"/>
    <dgm:cxn modelId="{B05D9892-4F42-4792-8219-B9B35BC42746}" type="presParOf" srcId="{EB8F68E1-7402-4C33-BD64-4DBBBE82E799}" destId="{39896854-CDE7-4181-B237-330097311EB4}" srcOrd="0" destOrd="0" presId="urn:microsoft.com/office/officeart/2005/8/layout/arrow2"/>
    <dgm:cxn modelId="{75709C53-939B-414F-954C-EE376B19C764}" type="presParOf" srcId="{EB8F68E1-7402-4C33-BD64-4DBBBE82E799}" destId="{0C93F5CF-E25F-4B3B-990F-B53903B1C9B6}" srcOrd="1" destOrd="0" presId="urn:microsoft.com/office/officeart/2005/8/layout/arrow2"/>
    <dgm:cxn modelId="{3A967181-D794-4A6A-85DF-0319A3ADE552}" type="presParOf" srcId="{0C93F5CF-E25F-4B3B-990F-B53903B1C9B6}" destId="{A767E63D-003A-4BC8-99B7-D957FBB47726}" srcOrd="0" destOrd="0" presId="urn:microsoft.com/office/officeart/2005/8/layout/arrow2"/>
    <dgm:cxn modelId="{980776DC-0522-4164-BA55-E8890E47B2B8}" type="presParOf" srcId="{0C93F5CF-E25F-4B3B-990F-B53903B1C9B6}" destId="{5C84551E-18A8-461B-9DAD-EF0E743ADF1F}" srcOrd="1" destOrd="0" presId="urn:microsoft.com/office/officeart/2005/8/layout/arrow2"/>
    <dgm:cxn modelId="{029D6F36-63BA-4E3B-98EF-0AEF87DD71F7}" type="presParOf" srcId="{0C93F5CF-E25F-4B3B-990F-B53903B1C9B6}" destId="{1C4DF60C-34F9-4E64-ACB6-70A71C702B84}" srcOrd="2" destOrd="0" presId="urn:microsoft.com/office/officeart/2005/8/layout/arrow2"/>
    <dgm:cxn modelId="{FD8C092F-7DA5-41AE-B1D3-B62EA8014C47}" type="presParOf" srcId="{0C93F5CF-E25F-4B3B-990F-B53903B1C9B6}" destId="{6EF486C7-EC97-4B2B-B2D2-E813EABDACA8}" srcOrd="3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4E94E6F-BD04-4D95-90D9-BECD9D53260E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C"/>
        </a:p>
      </dgm:t>
    </dgm:pt>
    <dgm:pt modelId="{7A97A422-A818-4E36-92CA-8C04A09B7E3A}">
      <dgm:prSet phldrT="[Texto]" custT="1"/>
      <dgm:spPr/>
      <dgm:t>
        <a:bodyPr/>
        <a:lstStyle/>
        <a:p>
          <a:r>
            <a:rPr lang="es-EC" sz="1800" dirty="0">
              <a:solidFill>
                <a:schemeClr val="tx1"/>
              </a:solidFill>
            </a:rPr>
            <a:t>SE EFECTUÓ EL EVENTO "CICLORUTA FÁTIMA" CON LA PRESENCIA DE 550 CICLISTAS</a:t>
          </a:r>
          <a:endParaRPr lang="es-EC" sz="1800" b="1" dirty="0">
            <a:solidFill>
              <a:schemeClr val="tx1"/>
            </a:solidFill>
          </a:endParaRPr>
        </a:p>
      </dgm:t>
    </dgm:pt>
    <dgm:pt modelId="{BD2095AC-D585-4C5E-A9BC-EE3B6052381E}" type="parTrans" cxnId="{2DA3F17C-3098-47A7-A580-3335D58560F4}">
      <dgm:prSet/>
      <dgm:spPr/>
      <dgm:t>
        <a:bodyPr/>
        <a:lstStyle/>
        <a:p>
          <a:endParaRPr lang="es-EC"/>
        </a:p>
      </dgm:t>
    </dgm:pt>
    <dgm:pt modelId="{5B1C3941-2BFD-4C61-9E2B-8FE912F8F236}" type="sibTrans" cxnId="{2DA3F17C-3098-47A7-A580-3335D58560F4}">
      <dgm:prSet/>
      <dgm:spPr/>
      <dgm:t>
        <a:bodyPr/>
        <a:lstStyle/>
        <a:p>
          <a:endParaRPr lang="es-EC"/>
        </a:p>
      </dgm:t>
    </dgm:pt>
    <dgm:pt modelId="{9477853D-23E4-422F-8B2F-1A3CA9EE5803}">
      <dgm:prSet phldrT="[Texto]"/>
      <dgm:spPr/>
      <dgm:t>
        <a:bodyPr/>
        <a:lstStyle/>
        <a:p>
          <a:r>
            <a:rPr lang="es-EC" b="1" dirty="0">
              <a:solidFill>
                <a:schemeClr val="tx1"/>
              </a:solidFill>
            </a:rPr>
            <a:t>MINGAS COMUNITARIAS CON PERSONAL Y MAQUINARIA DE LA PREFECTURA SE LOGRARON REALIZAR VARIOS TRABAJOS ADECENTAMIENTO  Y </a:t>
          </a:r>
          <a:r>
            <a:rPr lang="es-EC" b="1">
              <a:solidFill>
                <a:schemeClr val="tx1"/>
              </a:solidFill>
            </a:rPr>
            <a:t>DRENAJES EN LAS COMUNIDADES </a:t>
          </a:r>
          <a:endParaRPr lang="es-EC" b="1" dirty="0">
            <a:solidFill>
              <a:schemeClr val="tx1"/>
            </a:solidFill>
          </a:endParaRPr>
        </a:p>
      </dgm:t>
    </dgm:pt>
    <dgm:pt modelId="{D2B79DD6-729D-4C2D-8F40-C67860F658E3}" type="parTrans" cxnId="{A7DB8747-9BE3-43AA-81FD-9A7A2FC1B310}">
      <dgm:prSet/>
      <dgm:spPr/>
      <dgm:t>
        <a:bodyPr/>
        <a:lstStyle/>
        <a:p>
          <a:endParaRPr lang="es-EC"/>
        </a:p>
      </dgm:t>
    </dgm:pt>
    <dgm:pt modelId="{7B2B42D5-8369-4EA1-A31D-88F4A5F2312F}" type="sibTrans" cxnId="{A7DB8747-9BE3-43AA-81FD-9A7A2FC1B310}">
      <dgm:prSet/>
      <dgm:spPr/>
      <dgm:t>
        <a:bodyPr/>
        <a:lstStyle/>
        <a:p>
          <a:endParaRPr lang="es-EC"/>
        </a:p>
      </dgm:t>
    </dgm:pt>
    <dgm:pt modelId="{D3D35A6D-F605-4DC5-BF76-3C59465BF0E8}">
      <dgm:prSet phldrT="[Texto]"/>
      <dgm:spPr/>
      <dgm:t>
        <a:bodyPr/>
        <a:lstStyle/>
        <a:p>
          <a:r>
            <a:rPr lang="es-EC" b="1" dirty="0"/>
            <a:t>ENTREGA  DE 55.755 ALEVINES DE TILAPIA A 89 FAMILIAS DE LAS COMUNIDADES LIBERTAD, ROSAL, MURIALDO, NUEVOS HORIZONTES, COLONIA INDEPENDENCIA Y CABECERA PARROQUIAL,</a:t>
          </a:r>
          <a:endParaRPr lang="es-EC" b="1" dirty="0">
            <a:solidFill>
              <a:schemeClr val="tx1"/>
            </a:solidFill>
          </a:endParaRPr>
        </a:p>
      </dgm:t>
    </dgm:pt>
    <dgm:pt modelId="{C48C0A43-CB6F-4F19-BD1D-1458CA7A38B7}" type="parTrans" cxnId="{8396840B-0B37-4DB3-B299-8045964673CA}">
      <dgm:prSet/>
      <dgm:spPr/>
      <dgm:t>
        <a:bodyPr/>
        <a:lstStyle/>
        <a:p>
          <a:endParaRPr lang="es-EC"/>
        </a:p>
      </dgm:t>
    </dgm:pt>
    <dgm:pt modelId="{221848D2-8EFC-4AC1-AA3C-2396E8B5B1B1}" type="sibTrans" cxnId="{8396840B-0B37-4DB3-B299-8045964673CA}">
      <dgm:prSet/>
      <dgm:spPr/>
      <dgm:t>
        <a:bodyPr/>
        <a:lstStyle/>
        <a:p>
          <a:endParaRPr lang="es-EC"/>
        </a:p>
      </dgm:t>
    </dgm:pt>
    <dgm:pt modelId="{2EF89157-C918-4128-84F2-CDA1A4E42961}" type="pres">
      <dgm:prSet presAssocID="{D4E94E6F-BD04-4D95-90D9-BECD9D53260E}" presName="arrowDiagram" presStyleCnt="0">
        <dgm:presLayoutVars>
          <dgm:chMax val="5"/>
          <dgm:dir/>
          <dgm:resizeHandles val="exact"/>
        </dgm:presLayoutVars>
      </dgm:prSet>
      <dgm:spPr/>
    </dgm:pt>
    <dgm:pt modelId="{D6E4B7AD-4001-4C45-962D-EA6FEADA511D}" type="pres">
      <dgm:prSet presAssocID="{D4E94E6F-BD04-4D95-90D9-BECD9D53260E}" presName="arrow" presStyleLbl="bgShp" presStyleIdx="0" presStyleCnt="1" custLinFactNeighborX="1215" custLinFactNeighborY="-4655"/>
      <dgm:spPr/>
    </dgm:pt>
    <dgm:pt modelId="{C82E3DF7-810B-4AD1-A429-6AD5B7479B89}" type="pres">
      <dgm:prSet presAssocID="{D4E94E6F-BD04-4D95-90D9-BECD9D53260E}" presName="arrowDiagram3" presStyleCnt="0"/>
      <dgm:spPr/>
    </dgm:pt>
    <dgm:pt modelId="{B37F9DFD-A3C9-4258-B0AC-92FC40012B10}" type="pres">
      <dgm:prSet presAssocID="{7A97A422-A818-4E36-92CA-8C04A09B7E3A}" presName="bullet3a" presStyleLbl="node1" presStyleIdx="0" presStyleCnt="3" custScaleX="423507" custScaleY="243075" custLinFactX="87001" custLinFactY="-15463" custLinFactNeighborX="100000" custLinFactNeighborY="-100000"/>
      <dgm:spPr/>
    </dgm:pt>
    <dgm:pt modelId="{05DF0CD2-8D9E-4AD8-82B5-3C2F606F2870}" type="pres">
      <dgm:prSet presAssocID="{7A97A422-A818-4E36-92CA-8C04A09B7E3A}" presName="textBox3a" presStyleLbl="revTx" presStyleIdx="0" presStyleCnt="3" custScaleY="78774" custLinFactNeighborX="2275" custLinFactNeighborY="18497">
        <dgm:presLayoutVars>
          <dgm:bulletEnabled val="1"/>
        </dgm:presLayoutVars>
      </dgm:prSet>
      <dgm:spPr/>
    </dgm:pt>
    <dgm:pt modelId="{F7CC6713-9DB8-4BED-97BF-030BAA87F285}" type="pres">
      <dgm:prSet presAssocID="{9477853D-23E4-422F-8B2F-1A3CA9EE5803}" presName="bullet3b" presStyleLbl="node1" presStyleIdx="1" presStyleCnt="3" custScaleX="188423" custScaleY="147568" custLinFactX="18678" custLinFactNeighborX="100000" custLinFactNeighborY="-54219"/>
      <dgm:spPr/>
    </dgm:pt>
    <dgm:pt modelId="{9FD2B67B-C5DE-4C3B-91B6-A0D161E48169}" type="pres">
      <dgm:prSet presAssocID="{9477853D-23E4-422F-8B2F-1A3CA9EE5803}" presName="textBox3b" presStyleLbl="revTx" presStyleIdx="1" presStyleCnt="3" custScaleX="126631" custScaleY="81522" custLinFactNeighborX="15883" custLinFactNeighborY="9410">
        <dgm:presLayoutVars>
          <dgm:bulletEnabled val="1"/>
        </dgm:presLayoutVars>
      </dgm:prSet>
      <dgm:spPr/>
    </dgm:pt>
    <dgm:pt modelId="{525BC438-3518-4105-9E53-E433293002AF}" type="pres">
      <dgm:prSet presAssocID="{D3D35A6D-F605-4DC5-BF76-3C59465BF0E8}" presName="bullet3c" presStyleLbl="node1" presStyleIdx="2" presStyleCnt="3" custScaleX="133817" custScaleY="101167" custLinFactX="44347" custLinFactNeighborX="100000" custLinFactNeighborY="-49345"/>
      <dgm:spPr/>
    </dgm:pt>
    <dgm:pt modelId="{76E99DF4-739D-4E9C-86CA-E5BD1D39C01E}" type="pres">
      <dgm:prSet presAssocID="{D3D35A6D-F605-4DC5-BF76-3C59465BF0E8}" presName="textBox3c" presStyleLbl="revTx" presStyleIdx="2" presStyleCnt="3" custScaleX="137512" custScaleY="66202" custLinFactNeighborX="22065" custLinFactNeighborY="4376">
        <dgm:presLayoutVars>
          <dgm:bulletEnabled val="1"/>
        </dgm:presLayoutVars>
      </dgm:prSet>
      <dgm:spPr/>
    </dgm:pt>
  </dgm:ptLst>
  <dgm:cxnLst>
    <dgm:cxn modelId="{8396840B-0B37-4DB3-B299-8045964673CA}" srcId="{D4E94E6F-BD04-4D95-90D9-BECD9D53260E}" destId="{D3D35A6D-F605-4DC5-BF76-3C59465BF0E8}" srcOrd="2" destOrd="0" parTransId="{C48C0A43-CB6F-4F19-BD1D-1458CA7A38B7}" sibTransId="{221848D2-8EFC-4AC1-AA3C-2396E8B5B1B1}"/>
    <dgm:cxn modelId="{AF69150E-21CF-41A1-839B-2FE15EEE6863}" type="presOf" srcId="{D4E94E6F-BD04-4D95-90D9-BECD9D53260E}" destId="{2EF89157-C918-4128-84F2-CDA1A4E42961}" srcOrd="0" destOrd="0" presId="urn:microsoft.com/office/officeart/2005/8/layout/arrow2"/>
    <dgm:cxn modelId="{A7DB8747-9BE3-43AA-81FD-9A7A2FC1B310}" srcId="{D4E94E6F-BD04-4D95-90D9-BECD9D53260E}" destId="{9477853D-23E4-422F-8B2F-1A3CA9EE5803}" srcOrd="1" destOrd="0" parTransId="{D2B79DD6-729D-4C2D-8F40-C67860F658E3}" sibTransId="{7B2B42D5-8369-4EA1-A31D-88F4A5F2312F}"/>
    <dgm:cxn modelId="{98C7A25A-7E37-4A21-806D-AB86387778C0}" type="presOf" srcId="{9477853D-23E4-422F-8B2F-1A3CA9EE5803}" destId="{9FD2B67B-C5DE-4C3B-91B6-A0D161E48169}" srcOrd="0" destOrd="0" presId="urn:microsoft.com/office/officeart/2005/8/layout/arrow2"/>
    <dgm:cxn modelId="{2DA3F17C-3098-47A7-A580-3335D58560F4}" srcId="{D4E94E6F-BD04-4D95-90D9-BECD9D53260E}" destId="{7A97A422-A818-4E36-92CA-8C04A09B7E3A}" srcOrd="0" destOrd="0" parTransId="{BD2095AC-D585-4C5E-A9BC-EE3B6052381E}" sibTransId="{5B1C3941-2BFD-4C61-9E2B-8FE912F8F236}"/>
    <dgm:cxn modelId="{77EB61D0-5DF2-4CD2-94FA-4426F8141864}" type="presOf" srcId="{D3D35A6D-F605-4DC5-BF76-3C59465BF0E8}" destId="{76E99DF4-739D-4E9C-86CA-E5BD1D39C01E}" srcOrd="0" destOrd="0" presId="urn:microsoft.com/office/officeart/2005/8/layout/arrow2"/>
    <dgm:cxn modelId="{10A40FDF-1CCC-43FE-A9E8-410C86CCF11D}" type="presOf" srcId="{7A97A422-A818-4E36-92CA-8C04A09B7E3A}" destId="{05DF0CD2-8D9E-4AD8-82B5-3C2F606F2870}" srcOrd="0" destOrd="0" presId="urn:microsoft.com/office/officeart/2005/8/layout/arrow2"/>
    <dgm:cxn modelId="{C8B680A9-42D0-433B-80F8-402A871CA3CF}" type="presParOf" srcId="{2EF89157-C918-4128-84F2-CDA1A4E42961}" destId="{D6E4B7AD-4001-4C45-962D-EA6FEADA511D}" srcOrd="0" destOrd="0" presId="urn:microsoft.com/office/officeart/2005/8/layout/arrow2"/>
    <dgm:cxn modelId="{6D5F5E82-225F-4396-A620-99E8FBB33849}" type="presParOf" srcId="{2EF89157-C918-4128-84F2-CDA1A4E42961}" destId="{C82E3DF7-810B-4AD1-A429-6AD5B7479B89}" srcOrd="1" destOrd="0" presId="urn:microsoft.com/office/officeart/2005/8/layout/arrow2"/>
    <dgm:cxn modelId="{2176DA1D-47D4-4796-8F15-7F39D13B71BB}" type="presParOf" srcId="{C82E3DF7-810B-4AD1-A429-6AD5B7479B89}" destId="{B37F9DFD-A3C9-4258-B0AC-92FC40012B10}" srcOrd="0" destOrd="0" presId="urn:microsoft.com/office/officeart/2005/8/layout/arrow2"/>
    <dgm:cxn modelId="{AEED0FD6-4E67-49D9-9B51-B62649A1AAB1}" type="presParOf" srcId="{C82E3DF7-810B-4AD1-A429-6AD5B7479B89}" destId="{05DF0CD2-8D9E-4AD8-82B5-3C2F606F2870}" srcOrd="1" destOrd="0" presId="urn:microsoft.com/office/officeart/2005/8/layout/arrow2"/>
    <dgm:cxn modelId="{9E967BF4-C932-400C-95D2-CD21D8AAF496}" type="presParOf" srcId="{C82E3DF7-810B-4AD1-A429-6AD5B7479B89}" destId="{F7CC6713-9DB8-4BED-97BF-030BAA87F285}" srcOrd="2" destOrd="0" presId="urn:microsoft.com/office/officeart/2005/8/layout/arrow2"/>
    <dgm:cxn modelId="{211F57D5-0670-4B2B-BF4D-F697AD35A987}" type="presParOf" srcId="{C82E3DF7-810B-4AD1-A429-6AD5B7479B89}" destId="{9FD2B67B-C5DE-4C3B-91B6-A0D161E48169}" srcOrd="3" destOrd="0" presId="urn:microsoft.com/office/officeart/2005/8/layout/arrow2"/>
    <dgm:cxn modelId="{FB11694D-1C6E-4755-A09B-57245E540D0D}" type="presParOf" srcId="{C82E3DF7-810B-4AD1-A429-6AD5B7479B89}" destId="{525BC438-3518-4105-9E53-E433293002AF}" srcOrd="4" destOrd="0" presId="urn:microsoft.com/office/officeart/2005/8/layout/arrow2"/>
    <dgm:cxn modelId="{409AE7CF-A40B-4D75-B1F8-0787BC075952}" type="presParOf" srcId="{C82E3DF7-810B-4AD1-A429-6AD5B7479B89}" destId="{76E99DF4-739D-4E9C-86CA-E5BD1D39C01E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4E94E6F-BD04-4D95-90D9-BECD9D53260E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C"/>
        </a:p>
      </dgm:t>
    </dgm:pt>
    <dgm:pt modelId="{9477853D-23E4-422F-8B2F-1A3CA9EE5803}">
      <dgm:prSet phldrT="[Texto]"/>
      <dgm:spPr/>
      <dgm:t>
        <a:bodyPr/>
        <a:lstStyle/>
        <a:p>
          <a:r>
            <a:rPr lang="es-EC" b="1" dirty="0"/>
            <a:t>SE REALIZÓ EL RECAPEO AL INGRESO A LA COMUNIDAD MURIALDO E INGRESO AL BALNEARIO FÁTIMA, </a:t>
          </a:r>
          <a:endParaRPr lang="es-EC" b="1" dirty="0">
            <a:solidFill>
              <a:schemeClr val="tx1"/>
            </a:solidFill>
          </a:endParaRPr>
        </a:p>
      </dgm:t>
    </dgm:pt>
    <dgm:pt modelId="{D2B79DD6-729D-4C2D-8F40-C67860F658E3}" type="parTrans" cxnId="{A7DB8747-9BE3-43AA-81FD-9A7A2FC1B310}">
      <dgm:prSet/>
      <dgm:spPr/>
      <dgm:t>
        <a:bodyPr/>
        <a:lstStyle/>
        <a:p>
          <a:endParaRPr lang="es-EC"/>
        </a:p>
      </dgm:t>
    </dgm:pt>
    <dgm:pt modelId="{7B2B42D5-8369-4EA1-A31D-88F4A5F2312F}" type="sibTrans" cxnId="{A7DB8747-9BE3-43AA-81FD-9A7A2FC1B310}">
      <dgm:prSet/>
      <dgm:spPr/>
      <dgm:t>
        <a:bodyPr/>
        <a:lstStyle/>
        <a:p>
          <a:endParaRPr lang="es-EC"/>
        </a:p>
      </dgm:t>
    </dgm:pt>
    <dgm:pt modelId="{D3D35A6D-F605-4DC5-BF76-3C59465BF0E8}">
      <dgm:prSet phldrT="[Texto]"/>
      <dgm:spPr/>
      <dgm:t>
        <a:bodyPr/>
        <a:lstStyle/>
        <a:p>
          <a:r>
            <a:rPr lang="es-EC" dirty="0">
              <a:solidFill>
                <a:schemeClr val="tx1"/>
              </a:solidFill>
            </a:rPr>
            <a:t>15 PRODUCTORES AGRÍCOLAS DE LA COMUNIDAD LA LIBERTAD, SE BENEFICIARON DE LA ENTREGA DE 975 PLANTAS ENTRE HORTALIZAS Y CÍTRICOS, ASÍ COMO DE 150 SACOS DE ABONO ORGÁNICO.</a:t>
          </a:r>
          <a:endParaRPr lang="es-EC" b="1" dirty="0">
            <a:solidFill>
              <a:schemeClr val="tx1"/>
            </a:solidFill>
          </a:endParaRPr>
        </a:p>
      </dgm:t>
    </dgm:pt>
    <dgm:pt modelId="{C48C0A43-CB6F-4F19-BD1D-1458CA7A38B7}" type="parTrans" cxnId="{8396840B-0B37-4DB3-B299-8045964673CA}">
      <dgm:prSet/>
      <dgm:spPr/>
      <dgm:t>
        <a:bodyPr/>
        <a:lstStyle/>
        <a:p>
          <a:endParaRPr lang="es-EC"/>
        </a:p>
      </dgm:t>
    </dgm:pt>
    <dgm:pt modelId="{221848D2-8EFC-4AC1-AA3C-2396E8B5B1B1}" type="sibTrans" cxnId="{8396840B-0B37-4DB3-B299-8045964673CA}">
      <dgm:prSet/>
      <dgm:spPr/>
      <dgm:t>
        <a:bodyPr/>
        <a:lstStyle/>
        <a:p>
          <a:endParaRPr lang="es-EC"/>
        </a:p>
      </dgm:t>
    </dgm:pt>
    <dgm:pt modelId="{2EF89157-C918-4128-84F2-CDA1A4E42961}" type="pres">
      <dgm:prSet presAssocID="{D4E94E6F-BD04-4D95-90D9-BECD9D53260E}" presName="arrowDiagram" presStyleCnt="0">
        <dgm:presLayoutVars>
          <dgm:chMax val="5"/>
          <dgm:dir/>
          <dgm:resizeHandles val="exact"/>
        </dgm:presLayoutVars>
      </dgm:prSet>
      <dgm:spPr/>
    </dgm:pt>
    <dgm:pt modelId="{D6E4B7AD-4001-4C45-962D-EA6FEADA511D}" type="pres">
      <dgm:prSet presAssocID="{D4E94E6F-BD04-4D95-90D9-BECD9D53260E}" presName="arrow" presStyleLbl="bgShp" presStyleIdx="0" presStyleCnt="1" custLinFactNeighborX="1215" custLinFactNeighborY="-4655"/>
      <dgm:spPr/>
    </dgm:pt>
    <dgm:pt modelId="{627553BE-C1EF-4E48-896D-5FF56BBB73A5}" type="pres">
      <dgm:prSet presAssocID="{D4E94E6F-BD04-4D95-90D9-BECD9D53260E}" presName="arrowDiagram2" presStyleCnt="0"/>
      <dgm:spPr/>
    </dgm:pt>
    <dgm:pt modelId="{AAA833E2-FC04-4350-BFAE-BC524751C64E}" type="pres">
      <dgm:prSet presAssocID="{9477853D-23E4-422F-8B2F-1A3CA9EE5803}" presName="bullet2a" presStyleLbl="node1" presStyleIdx="0" presStyleCnt="2" custScaleX="481808" custScaleY="212301" custLinFactX="61326" custLinFactY="-40099" custLinFactNeighborX="100000" custLinFactNeighborY="-100000"/>
      <dgm:spPr/>
    </dgm:pt>
    <dgm:pt modelId="{9401B33F-69B0-4869-9563-425CDDB13205}" type="pres">
      <dgm:prSet presAssocID="{9477853D-23E4-422F-8B2F-1A3CA9EE5803}" presName="textBox2a" presStyleLbl="revTx" presStyleIdx="0" presStyleCnt="2">
        <dgm:presLayoutVars>
          <dgm:bulletEnabled val="1"/>
        </dgm:presLayoutVars>
      </dgm:prSet>
      <dgm:spPr/>
    </dgm:pt>
    <dgm:pt modelId="{9985D157-6620-4D96-BE54-F783DF789354}" type="pres">
      <dgm:prSet presAssocID="{D3D35A6D-F605-4DC5-BF76-3C59465BF0E8}" presName="bullet2b" presStyleLbl="node1" presStyleIdx="1" presStyleCnt="2" custScaleX="259002" custLinFactX="13919" custLinFactNeighborX="100000" custLinFactNeighborY="-14859"/>
      <dgm:spPr/>
    </dgm:pt>
    <dgm:pt modelId="{2C262C10-6F32-4484-B532-3C628E299CB5}" type="pres">
      <dgm:prSet presAssocID="{D3D35A6D-F605-4DC5-BF76-3C59465BF0E8}" presName="textBox2b" presStyleLbl="revTx" presStyleIdx="1" presStyleCnt="2" custScaleX="127038" custScaleY="81325" custLinFactNeighborX="457" custLinFactNeighborY="13647">
        <dgm:presLayoutVars>
          <dgm:bulletEnabled val="1"/>
        </dgm:presLayoutVars>
      </dgm:prSet>
      <dgm:spPr/>
    </dgm:pt>
  </dgm:ptLst>
  <dgm:cxnLst>
    <dgm:cxn modelId="{8396840B-0B37-4DB3-B299-8045964673CA}" srcId="{D4E94E6F-BD04-4D95-90D9-BECD9D53260E}" destId="{D3D35A6D-F605-4DC5-BF76-3C59465BF0E8}" srcOrd="1" destOrd="0" parTransId="{C48C0A43-CB6F-4F19-BD1D-1458CA7A38B7}" sibTransId="{221848D2-8EFC-4AC1-AA3C-2396E8B5B1B1}"/>
    <dgm:cxn modelId="{A7DB8747-9BE3-43AA-81FD-9A7A2FC1B310}" srcId="{D4E94E6F-BD04-4D95-90D9-BECD9D53260E}" destId="{9477853D-23E4-422F-8B2F-1A3CA9EE5803}" srcOrd="0" destOrd="0" parTransId="{D2B79DD6-729D-4C2D-8F40-C67860F658E3}" sibTransId="{7B2B42D5-8369-4EA1-A31D-88F4A5F2312F}"/>
    <dgm:cxn modelId="{ED798A4C-29B8-436B-9BEA-9D4579F8862D}" type="presOf" srcId="{D3D35A6D-F605-4DC5-BF76-3C59465BF0E8}" destId="{2C262C10-6F32-4484-B532-3C628E299CB5}" srcOrd="0" destOrd="0" presId="urn:microsoft.com/office/officeart/2005/8/layout/arrow2"/>
    <dgm:cxn modelId="{87930656-9245-4E5C-9E50-18C3BF40A562}" type="presOf" srcId="{9477853D-23E4-422F-8B2F-1A3CA9EE5803}" destId="{9401B33F-69B0-4869-9563-425CDDB13205}" srcOrd="0" destOrd="0" presId="urn:microsoft.com/office/officeart/2005/8/layout/arrow2"/>
    <dgm:cxn modelId="{CD57D696-C0F9-40DE-8160-6959B17DC367}" type="presOf" srcId="{D4E94E6F-BD04-4D95-90D9-BECD9D53260E}" destId="{2EF89157-C918-4128-84F2-CDA1A4E42961}" srcOrd="0" destOrd="0" presId="urn:microsoft.com/office/officeart/2005/8/layout/arrow2"/>
    <dgm:cxn modelId="{CF4F6931-9DE8-43DA-B2A3-E396693FCBA6}" type="presParOf" srcId="{2EF89157-C918-4128-84F2-CDA1A4E42961}" destId="{D6E4B7AD-4001-4C45-962D-EA6FEADA511D}" srcOrd="0" destOrd="0" presId="urn:microsoft.com/office/officeart/2005/8/layout/arrow2"/>
    <dgm:cxn modelId="{D56AD795-E19D-47E2-A3EC-78E6AA451FF9}" type="presParOf" srcId="{2EF89157-C918-4128-84F2-CDA1A4E42961}" destId="{627553BE-C1EF-4E48-896D-5FF56BBB73A5}" srcOrd="1" destOrd="0" presId="urn:microsoft.com/office/officeart/2005/8/layout/arrow2"/>
    <dgm:cxn modelId="{FDCE1D33-0A54-433D-95B5-1C8C2B909711}" type="presParOf" srcId="{627553BE-C1EF-4E48-896D-5FF56BBB73A5}" destId="{AAA833E2-FC04-4350-BFAE-BC524751C64E}" srcOrd="0" destOrd="0" presId="urn:microsoft.com/office/officeart/2005/8/layout/arrow2"/>
    <dgm:cxn modelId="{CCCDD3C5-FDBC-486F-BB4F-057526029794}" type="presParOf" srcId="{627553BE-C1EF-4E48-896D-5FF56BBB73A5}" destId="{9401B33F-69B0-4869-9563-425CDDB13205}" srcOrd="1" destOrd="0" presId="urn:microsoft.com/office/officeart/2005/8/layout/arrow2"/>
    <dgm:cxn modelId="{E7DBC8F2-6A92-49A2-AD9F-5B7333247F59}" type="presParOf" srcId="{627553BE-C1EF-4E48-896D-5FF56BBB73A5}" destId="{9985D157-6620-4D96-BE54-F783DF789354}" srcOrd="2" destOrd="0" presId="urn:microsoft.com/office/officeart/2005/8/layout/arrow2"/>
    <dgm:cxn modelId="{C6B16290-C49E-4876-8555-A1B159D681C5}" type="presParOf" srcId="{627553BE-C1EF-4E48-896D-5FF56BBB73A5}" destId="{2C262C10-6F32-4484-B532-3C628E299CB5}" srcOrd="3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EC64918-4107-4BE4-9987-9243A39FA33D}" type="doc">
      <dgm:prSet loTypeId="urn:microsoft.com/office/officeart/2005/8/layout/cycle6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s-EC"/>
        </a:p>
      </dgm:t>
    </dgm:pt>
    <dgm:pt modelId="{5DEC7FED-7ED1-443C-850E-28F326E0E428}">
      <dgm:prSet phldrT="[Texto]"/>
      <dgm:spPr/>
      <dgm:t>
        <a:bodyPr/>
        <a:lstStyle/>
        <a:p>
          <a:r>
            <a:rPr lang="es-EC" b="1" dirty="0"/>
            <a:t>SOCIO CULTURAL</a:t>
          </a:r>
        </a:p>
      </dgm:t>
    </dgm:pt>
    <dgm:pt modelId="{110A0EE7-4F5A-4470-938A-4BC85532F70D}" type="parTrans" cxnId="{0BD552F9-B837-4E85-9B1E-BF5C720A5411}">
      <dgm:prSet/>
      <dgm:spPr/>
      <dgm:t>
        <a:bodyPr/>
        <a:lstStyle/>
        <a:p>
          <a:endParaRPr lang="es-EC"/>
        </a:p>
      </dgm:t>
    </dgm:pt>
    <dgm:pt modelId="{A0AB2B87-3315-49A4-95C9-BFA1608FAF69}" type="sibTrans" cxnId="{0BD552F9-B837-4E85-9B1E-BF5C720A5411}">
      <dgm:prSet/>
      <dgm:spPr/>
      <dgm:t>
        <a:bodyPr/>
        <a:lstStyle/>
        <a:p>
          <a:endParaRPr lang="es-EC"/>
        </a:p>
      </dgm:t>
    </dgm:pt>
    <dgm:pt modelId="{51FBD025-5B63-439B-BF31-265FA53A05E8}">
      <dgm:prSet phldrT="[Texto]"/>
      <dgm:spPr/>
      <dgm:t>
        <a:bodyPr/>
        <a:lstStyle/>
        <a:p>
          <a:r>
            <a:rPr lang="es-EC" b="1" dirty="0"/>
            <a:t>BIOFÍSICO - AMBIENTE</a:t>
          </a:r>
        </a:p>
      </dgm:t>
    </dgm:pt>
    <dgm:pt modelId="{4E367E19-EB6F-4FEA-999D-22CECD69776B}" type="parTrans" cxnId="{937B7F1D-74FA-490D-B51B-33D307B627C2}">
      <dgm:prSet/>
      <dgm:spPr/>
      <dgm:t>
        <a:bodyPr/>
        <a:lstStyle/>
        <a:p>
          <a:endParaRPr lang="es-EC"/>
        </a:p>
      </dgm:t>
    </dgm:pt>
    <dgm:pt modelId="{63464EBB-5324-4034-8AB8-4177A6FB44FB}" type="sibTrans" cxnId="{937B7F1D-74FA-490D-B51B-33D307B627C2}">
      <dgm:prSet/>
      <dgm:spPr/>
      <dgm:t>
        <a:bodyPr/>
        <a:lstStyle/>
        <a:p>
          <a:endParaRPr lang="es-EC"/>
        </a:p>
      </dgm:t>
    </dgm:pt>
    <dgm:pt modelId="{89D6EE63-9D9D-4123-B4ED-4CA537C6400C}">
      <dgm:prSet phldrT="[Texto]"/>
      <dgm:spPr/>
      <dgm:t>
        <a:bodyPr/>
        <a:lstStyle/>
        <a:p>
          <a:r>
            <a:rPr lang="es-EC" b="1" dirty="0"/>
            <a:t>POLÍTICO INSTITUCIONAL</a:t>
          </a:r>
        </a:p>
      </dgm:t>
    </dgm:pt>
    <dgm:pt modelId="{6F12A903-E0C7-4239-8720-AA72AA79590B}" type="parTrans" cxnId="{24E34FD6-A083-4C3F-84A0-3A11FD6651E2}">
      <dgm:prSet/>
      <dgm:spPr/>
      <dgm:t>
        <a:bodyPr/>
        <a:lstStyle/>
        <a:p>
          <a:endParaRPr lang="es-EC"/>
        </a:p>
      </dgm:t>
    </dgm:pt>
    <dgm:pt modelId="{7AAA33FA-FB5F-46D1-B08D-515F2965B401}" type="sibTrans" cxnId="{24E34FD6-A083-4C3F-84A0-3A11FD6651E2}">
      <dgm:prSet/>
      <dgm:spPr/>
      <dgm:t>
        <a:bodyPr/>
        <a:lstStyle/>
        <a:p>
          <a:endParaRPr lang="es-EC"/>
        </a:p>
      </dgm:t>
    </dgm:pt>
    <dgm:pt modelId="{C1A876CD-355F-4C6C-B4F6-CC7433DAB7E2}">
      <dgm:prSet phldrT="[Texto]"/>
      <dgm:spPr/>
      <dgm:t>
        <a:bodyPr/>
        <a:lstStyle/>
        <a:p>
          <a:r>
            <a:rPr lang="es-EC" b="1" dirty="0"/>
            <a:t>MOVILIDAD CONECTIVIDAD Y ENERGÍA</a:t>
          </a:r>
        </a:p>
      </dgm:t>
    </dgm:pt>
    <dgm:pt modelId="{87A0FCDB-921F-431C-AAE3-4D503579AA32}" type="parTrans" cxnId="{32A5BC57-E107-4BCD-B01B-81C5C54EC972}">
      <dgm:prSet/>
      <dgm:spPr/>
      <dgm:t>
        <a:bodyPr/>
        <a:lstStyle/>
        <a:p>
          <a:endParaRPr lang="es-EC"/>
        </a:p>
      </dgm:t>
    </dgm:pt>
    <dgm:pt modelId="{0657E1F1-91A8-499A-85D2-01F3125A4F90}" type="sibTrans" cxnId="{32A5BC57-E107-4BCD-B01B-81C5C54EC972}">
      <dgm:prSet/>
      <dgm:spPr/>
      <dgm:t>
        <a:bodyPr/>
        <a:lstStyle/>
        <a:p>
          <a:endParaRPr lang="es-EC"/>
        </a:p>
      </dgm:t>
    </dgm:pt>
    <dgm:pt modelId="{0E2862E1-2FD4-4C07-9D16-9814053FAC3A}">
      <dgm:prSet phldrT="[Texto]"/>
      <dgm:spPr/>
      <dgm:t>
        <a:bodyPr/>
        <a:lstStyle/>
        <a:p>
          <a:r>
            <a:rPr lang="es-EC" b="1" dirty="0"/>
            <a:t>ECONÓMICO PRODUCTIVO</a:t>
          </a:r>
        </a:p>
      </dgm:t>
    </dgm:pt>
    <dgm:pt modelId="{FDD2491F-CB8B-4930-9108-F9A492A07D50}" type="parTrans" cxnId="{8C19867B-CEF4-4FDF-9FA0-32B60E847336}">
      <dgm:prSet/>
      <dgm:spPr/>
      <dgm:t>
        <a:bodyPr/>
        <a:lstStyle/>
        <a:p>
          <a:endParaRPr lang="es-EC"/>
        </a:p>
      </dgm:t>
    </dgm:pt>
    <dgm:pt modelId="{186AE51D-566E-438B-9D70-ED89AA07BC2D}" type="sibTrans" cxnId="{8C19867B-CEF4-4FDF-9FA0-32B60E847336}">
      <dgm:prSet/>
      <dgm:spPr/>
      <dgm:t>
        <a:bodyPr/>
        <a:lstStyle/>
        <a:p>
          <a:endParaRPr lang="es-EC"/>
        </a:p>
      </dgm:t>
    </dgm:pt>
    <dgm:pt modelId="{A8F55001-75C6-4D9D-A5D9-4CF7CC9EC304}">
      <dgm:prSet phldrT="[Texto]"/>
      <dgm:spPr/>
      <dgm:t>
        <a:bodyPr/>
        <a:lstStyle/>
        <a:p>
          <a:r>
            <a:rPr lang="en-US" b="1" dirty="0"/>
            <a:t>RECURSOS ENFRENTAR  COVID 19</a:t>
          </a:r>
          <a:endParaRPr lang="es-EC" b="1" dirty="0"/>
        </a:p>
      </dgm:t>
    </dgm:pt>
    <dgm:pt modelId="{7F53F3B2-8F45-4CB9-AAF1-48D2CE3D0F2D}" type="parTrans" cxnId="{C2EDB4B2-144C-425E-935C-EEFF88294C06}">
      <dgm:prSet/>
      <dgm:spPr/>
      <dgm:t>
        <a:bodyPr/>
        <a:lstStyle/>
        <a:p>
          <a:endParaRPr lang="es-EC"/>
        </a:p>
      </dgm:t>
    </dgm:pt>
    <dgm:pt modelId="{2449E12D-1D7D-4825-BA9A-416387FC9755}" type="sibTrans" cxnId="{C2EDB4B2-144C-425E-935C-EEFF88294C06}">
      <dgm:prSet/>
      <dgm:spPr/>
      <dgm:t>
        <a:bodyPr/>
        <a:lstStyle/>
        <a:p>
          <a:endParaRPr lang="es-EC"/>
        </a:p>
      </dgm:t>
    </dgm:pt>
    <dgm:pt modelId="{32D7E265-692A-4E8C-AC6B-27D9DE420424}" type="pres">
      <dgm:prSet presAssocID="{DEC64918-4107-4BE4-9987-9243A39FA33D}" presName="cycle" presStyleCnt="0">
        <dgm:presLayoutVars>
          <dgm:dir/>
          <dgm:resizeHandles val="exact"/>
        </dgm:presLayoutVars>
      </dgm:prSet>
      <dgm:spPr/>
    </dgm:pt>
    <dgm:pt modelId="{FBBE4D77-D93D-4039-BE2E-CA09DE656CB9}" type="pres">
      <dgm:prSet presAssocID="{5DEC7FED-7ED1-443C-850E-28F326E0E428}" presName="node" presStyleLbl="node1" presStyleIdx="0" presStyleCnt="6" custRadScaleRad="89680" custRadScaleInc="-153661">
        <dgm:presLayoutVars>
          <dgm:bulletEnabled val="1"/>
        </dgm:presLayoutVars>
      </dgm:prSet>
      <dgm:spPr/>
    </dgm:pt>
    <dgm:pt modelId="{F8224383-52D4-41A9-9CDF-15C4BC1F10D8}" type="pres">
      <dgm:prSet presAssocID="{5DEC7FED-7ED1-443C-850E-28F326E0E428}" presName="spNode" presStyleCnt="0"/>
      <dgm:spPr/>
    </dgm:pt>
    <dgm:pt modelId="{A4A4DB66-0497-4FEB-89AB-B8FC3AF00DD0}" type="pres">
      <dgm:prSet presAssocID="{A0AB2B87-3315-49A4-95C9-BFA1608FAF69}" presName="sibTrans" presStyleLbl="sibTrans1D1" presStyleIdx="0" presStyleCnt="6"/>
      <dgm:spPr/>
    </dgm:pt>
    <dgm:pt modelId="{483135FE-61B5-43A4-BB7A-08FC977FF6DC}" type="pres">
      <dgm:prSet presAssocID="{A8F55001-75C6-4D9D-A5D9-4CF7CC9EC304}" presName="node" presStyleLbl="node1" presStyleIdx="1" presStyleCnt="6" custRadScaleRad="89680" custRadScaleInc="-153661">
        <dgm:presLayoutVars>
          <dgm:bulletEnabled val="1"/>
        </dgm:presLayoutVars>
      </dgm:prSet>
      <dgm:spPr/>
    </dgm:pt>
    <dgm:pt modelId="{FB510599-FAA4-4F49-86CC-1B2F35319D8C}" type="pres">
      <dgm:prSet presAssocID="{A8F55001-75C6-4D9D-A5D9-4CF7CC9EC304}" presName="spNode" presStyleCnt="0"/>
      <dgm:spPr/>
    </dgm:pt>
    <dgm:pt modelId="{E5647548-3B80-4979-B6F4-117A5426FE7C}" type="pres">
      <dgm:prSet presAssocID="{2449E12D-1D7D-4825-BA9A-416387FC9755}" presName="sibTrans" presStyleLbl="sibTrans1D1" presStyleIdx="1" presStyleCnt="6"/>
      <dgm:spPr/>
    </dgm:pt>
    <dgm:pt modelId="{42519D06-7C65-4512-A65B-2CAEA9968651}" type="pres">
      <dgm:prSet presAssocID="{51FBD025-5B63-439B-BF31-265FA53A05E8}" presName="node" presStyleLbl="node1" presStyleIdx="2" presStyleCnt="6" custRadScaleRad="109326" custRadScaleInc="-164798">
        <dgm:presLayoutVars>
          <dgm:bulletEnabled val="1"/>
        </dgm:presLayoutVars>
      </dgm:prSet>
      <dgm:spPr/>
    </dgm:pt>
    <dgm:pt modelId="{A62160F8-9B39-4673-A5E4-2FA758E83E34}" type="pres">
      <dgm:prSet presAssocID="{51FBD025-5B63-439B-BF31-265FA53A05E8}" presName="spNode" presStyleCnt="0"/>
      <dgm:spPr/>
    </dgm:pt>
    <dgm:pt modelId="{AF0853A8-D691-406A-9257-D7FDE8926C68}" type="pres">
      <dgm:prSet presAssocID="{63464EBB-5324-4034-8AB8-4177A6FB44FB}" presName="sibTrans" presStyleLbl="sibTrans1D1" presStyleIdx="2" presStyleCnt="6"/>
      <dgm:spPr/>
    </dgm:pt>
    <dgm:pt modelId="{C4CF922D-C606-4FBE-BDE0-2E1427190315}" type="pres">
      <dgm:prSet presAssocID="{89D6EE63-9D9D-4123-B4ED-4CA537C6400C}" presName="node" presStyleLbl="node1" presStyleIdx="3" presStyleCnt="6" custRadScaleRad="99871" custRadScaleInc="-189673">
        <dgm:presLayoutVars>
          <dgm:bulletEnabled val="1"/>
        </dgm:presLayoutVars>
      </dgm:prSet>
      <dgm:spPr/>
    </dgm:pt>
    <dgm:pt modelId="{202F8BFA-BAC3-49EA-ADC1-2980772C9C29}" type="pres">
      <dgm:prSet presAssocID="{89D6EE63-9D9D-4123-B4ED-4CA537C6400C}" presName="spNode" presStyleCnt="0"/>
      <dgm:spPr/>
    </dgm:pt>
    <dgm:pt modelId="{F7B6E4BD-E459-476B-A622-D2458FFAE0B6}" type="pres">
      <dgm:prSet presAssocID="{7AAA33FA-FB5F-46D1-B08D-515F2965B401}" presName="sibTrans" presStyleLbl="sibTrans1D1" presStyleIdx="3" presStyleCnt="6"/>
      <dgm:spPr/>
    </dgm:pt>
    <dgm:pt modelId="{BB0CE1E1-8A3F-413E-B6B7-C01B73D4FBEB}" type="pres">
      <dgm:prSet presAssocID="{C1A876CD-355F-4C6C-B4F6-CC7433DAB7E2}" presName="node" presStyleLbl="node1" presStyleIdx="4" presStyleCnt="6" custRadScaleRad="95659" custRadScaleInc="-93239">
        <dgm:presLayoutVars>
          <dgm:bulletEnabled val="1"/>
        </dgm:presLayoutVars>
      </dgm:prSet>
      <dgm:spPr/>
    </dgm:pt>
    <dgm:pt modelId="{699F7AEA-6603-4F58-9E45-466254BFECDD}" type="pres">
      <dgm:prSet presAssocID="{C1A876CD-355F-4C6C-B4F6-CC7433DAB7E2}" presName="spNode" presStyleCnt="0"/>
      <dgm:spPr/>
    </dgm:pt>
    <dgm:pt modelId="{8312EA17-84E8-49A4-A7E8-9148A20C57D6}" type="pres">
      <dgm:prSet presAssocID="{0657E1F1-91A8-499A-85D2-01F3125A4F90}" presName="sibTrans" presStyleLbl="sibTrans1D1" presStyleIdx="4" presStyleCnt="6"/>
      <dgm:spPr/>
    </dgm:pt>
    <dgm:pt modelId="{126DACA9-2579-43B0-813D-5A7B012E3FD8}" type="pres">
      <dgm:prSet presAssocID="{0E2862E1-2FD4-4C07-9D16-9814053FAC3A}" presName="node" presStyleLbl="node1" presStyleIdx="5" presStyleCnt="6" custRadScaleRad="106621" custRadScaleInc="-162938">
        <dgm:presLayoutVars>
          <dgm:bulletEnabled val="1"/>
        </dgm:presLayoutVars>
      </dgm:prSet>
      <dgm:spPr/>
    </dgm:pt>
    <dgm:pt modelId="{04936393-E59E-4D2B-A2E0-EA7FEE343930}" type="pres">
      <dgm:prSet presAssocID="{0E2862E1-2FD4-4C07-9D16-9814053FAC3A}" presName="spNode" presStyleCnt="0"/>
      <dgm:spPr/>
    </dgm:pt>
    <dgm:pt modelId="{CE4DFF3C-DAB7-4508-9917-6A79F184FD4F}" type="pres">
      <dgm:prSet presAssocID="{186AE51D-566E-438B-9D70-ED89AA07BC2D}" presName="sibTrans" presStyleLbl="sibTrans1D1" presStyleIdx="5" presStyleCnt="6"/>
      <dgm:spPr/>
    </dgm:pt>
  </dgm:ptLst>
  <dgm:cxnLst>
    <dgm:cxn modelId="{28A6FE00-A9CF-4569-96A5-F0935F82A250}" type="presOf" srcId="{2449E12D-1D7D-4825-BA9A-416387FC9755}" destId="{E5647548-3B80-4979-B6F4-117A5426FE7C}" srcOrd="0" destOrd="0" presId="urn:microsoft.com/office/officeart/2005/8/layout/cycle6"/>
    <dgm:cxn modelId="{D3E29B05-9C4D-4D1E-9741-95033B4C0EB3}" type="presOf" srcId="{DEC64918-4107-4BE4-9987-9243A39FA33D}" destId="{32D7E265-692A-4E8C-AC6B-27D9DE420424}" srcOrd="0" destOrd="0" presId="urn:microsoft.com/office/officeart/2005/8/layout/cycle6"/>
    <dgm:cxn modelId="{937B7F1D-74FA-490D-B51B-33D307B627C2}" srcId="{DEC64918-4107-4BE4-9987-9243A39FA33D}" destId="{51FBD025-5B63-439B-BF31-265FA53A05E8}" srcOrd="2" destOrd="0" parTransId="{4E367E19-EB6F-4FEA-999D-22CECD69776B}" sibTransId="{63464EBB-5324-4034-8AB8-4177A6FB44FB}"/>
    <dgm:cxn modelId="{98724F40-1F3C-4871-B7FF-86C3DB57B9F5}" type="presOf" srcId="{C1A876CD-355F-4C6C-B4F6-CC7433DAB7E2}" destId="{BB0CE1E1-8A3F-413E-B6B7-C01B73D4FBEB}" srcOrd="0" destOrd="0" presId="urn:microsoft.com/office/officeart/2005/8/layout/cycle6"/>
    <dgm:cxn modelId="{2FD7DD5B-FA19-4943-A08B-E9973E314370}" type="presOf" srcId="{51FBD025-5B63-439B-BF31-265FA53A05E8}" destId="{42519D06-7C65-4512-A65B-2CAEA9968651}" srcOrd="0" destOrd="0" presId="urn:microsoft.com/office/officeart/2005/8/layout/cycle6"/>
    <dgm:cxn modelId="{735E9C72-0F42-47BF-841F-16768E1F7866}" type="presOf" srcId="{5DEC7FED-7ED1-443C-850E-28F326E0E428}" destId="{FBBE4D77-D93D-4039-BE2E-CA09DE656CB9}" srcOrd="0" destOrd="0" presId="urn:microsoft.com/office/officeart/2005/8/layout/cycle6"/>
    <dgm:cxn modelId="{32A5BC57-E107-4BCD-B01B-81C5C54EC972}" srcId="{DEC64918-4107-4BE4-9987-9243A39FA33D}" destId="{C1A876CD-355F-4C6C-B4F6-CC7433DAB7E2}" srcOrd="4" destOrd="0" parTransId="{87A0FCDB-921F-431C-AAE3-4D503579AA32}" sibTransId="{0657E1F1-91A8-499A-85D2-01F3125A4F90}"/>
    <dgm:cxn modelId="{8C19867B-CEF4-4FDF-9FA0-32B60E847336}" srcId="{DEC64918-4107-4BE4-9987-9243A39FA33D}" destId="{0E2862E1-2FD4-4C07-9D16-9814053FAC3A}" srcOrd="5" destOrd="0" parTransId="{FDD2491F-CB8B-4930-9108-F9A492A07D50}" sibTransId="{186AE51D-566E-438B-9D70-ED89AA07BC2D}"/>
    <dgm:cxn modelId="{720553B2-164E-4FED-B302-6A6AB4B0395E}" type="presOf" srcId="{63464EBB-5324-4034-8AB8-4177A6FB44FB}" destId="{AF0853A8-D691-406A-9257-D7FDE8926C68}" srcOrd="0" destOrd="0" presId="urn:microsoft.com/office/officeart/2005/8/layout/cycle6"/>
    <dgm:cxn modelId="{C2EDB4B2-144C-425E-935C-EEFF88294C06}" srcId="{DEC64918-4107-4BE4-9987-9243A39FA33D}" destId="{A8F55001-75C6-4D9D-A5D9-4CF7CC9EC304}" srcOrd="1" destOrd="0" parTransId="{7F53F3B2-8F45-4CB9-AAF1-48D2CE3D0F2D}" sibTransId="{2449E12D-1D7D-4825-BA9A-416387FC9755}"/>
    <dgm:cxn modelId="{88DB0CCF-01D4-4D3C-B810-E6C0A0A70DE9}" type="presOf" srcId="{A8F55001-75C6-4D9D-A5D9-4CF7CC9EC304}" destId="{483135FE-61B5-43A4-BB7A-08FC977FF6DC}" srcOrd="0" destOrd="0" presId="urn:microsoft.com/office/officeart/2005/8/layout/cycle6"/>
    <dgm:cxn modelId="{6FC4EFD0-1960-497D-A473-7BDC197A0C82}" type="presOf" srcId="{7AAA33FA-FB5F-46D1-B08D-515F2965B401}" destId="{F7B6E4BD-E459-476B-A622-D2458FFAE0B6}" srcOrd="0" destOrd="0" presId="urn:microsoft.com/office/officeart/2005/8/layout/cycle6"/>
    <dgm:cxn modelId="{B032BFD4-D2B0-4CEE-A9D5-660930BB96C7}" type="presOf" srcId="{0657E1F1-91A8-499A-85D2-01F3125A4F90}" destId="{8312EA17-84E8-49A4-A7E8-9148A20C57D6}" srcOrd="0" destOrd="0" presId="urn:microsoft.com/office/officeart/2005/8/layout/cycle6"/>
    <dgm:cxn modelId="{24E34FD6-A083-4C3F-84A0-3A11FD6651E2}" srcId="{DEC64918-4107-4BE4-9987-9243A39FA33D}" destId="{89D6EE63-9D9D-4123-B4ED-4CA537C6400C}" srcOrd="3" destOrd="0" parTransId="{6F12A903-E0C7-4239-8720-AA72AA79590B}" sibTransId="{7AAA33FA-FB5F-46D1-B08D-515F2965B401}"/>
    <dgm:cxn modelId="{6544F9DC-6D65-4698-A887-646EDD9D002A}" type="presOf" srcId="{89D6EE63-9D9D-4123-B4ED-4CA537C6400C}" destId="{C4CF922D-C606-4FBE-BDE0-2E1427190315}" srcOrd="0" destOrd="0" presId="urn:microsoft.com/office/officeart/2005/8/layout/cycle6"/>
    <dgm:cxn modelId="{CBBA5DE9-995A-453E-B788-E832E89360CF}" type="presOf" srcId="{186AE51D-566E-438B-9D70-ED89AA07BC2D}" destId="{CE4DFF3C-DAB7-4508-9917-6A79F184FD4F}" srcOrd="0" destOrd="0" presId="urn:microsoft.com/office/officeart/2005/8/layout/cycle6"/>
    <dgm:cxn modelId="{78F864F7-0159-458B-99C9-D85E16851F48}" type="presOf" srcId="{0E2862E1-2FD4-4C07-9D16-9814053FAC3A}" destId="{126DACA9-2579-43B0-813D-5A7B012E3FD8}" srcOrd="0" destOrd="0" presId="urn:microsoft.com/office/officeart/2005/8/layout/cycle6"/>
    <dgm:cxn modelId="{0BD552F9-B837-4E85-9B1E-BF5C720A5411}" srcId="{DEC64918-4107-4BE4-9987-9243A39FA33D}" destId="{5DEC7FED-7ED1-443C-850E-28F326E0E428}" srcOrd="0" destOrd="0" parTransId="{110A0EE7-4F5A-4470-938A-4BC85532F70D}" sibTransId="{A0AB2B87-3315-49A4-95C9-BFA1608FAF69}"/>
    <dgm:cxn modelId="{075209FA-29D7-42BD-B5BC-4D5511820F87}" type="presOf" srcId="{A0AB2B87-3315-49A4-95C9-BFA1608FAF69}" destId="{A4A4DB66-0497-4FEB-89AB-B8FC3AF00DD0}" srcOrd="0" destOrd="0" presId="urn:microsoft.com/office/officeart/2005/8/layout/cycle6"/>
    <dgm:cxn modelId="{8621F34B-836C-4F6C-8F58-0B3625745734}" type="presParOf" srcId="{32D7E265-692A-4E8C-AC6B-27D9DE420424}" destId="{FBBE4D77-D93D-4039-BE2E-CA09DE656CB9}" srcOrd="0" destOrd="0" presId="urn:microsoft.com/office/officeart/2005/8/layout/cycle6"/>
    <dgm:cxn modelId="{92981E6A-BF57-4DCB-BCFA-E544C452C46A}" type="presParOf" srcId="{32D7E265-692A-4E8C-AC6B-27D9DE420424}" destId="{F8224383-52D4-41A9-9CDF-15C4BC1F10D8}" srcOrd="1" destOrd="0" presId="urn:microsoft.com/office/officeart/2005/8/layout/cycle6"/>
    <dgm:cxn modelId="{35CDAC81-684F-45DF-800B-051BBE68F172}" type="presParOf" srcId="{32D7E265-692A-4E8C-AC6B-27D9DE420424}" destId="{A4A4DB66-0497-4FEB-89AB-B8FC3AF00DD0}" srcOrd="2" destOrd="0" presId="urn:microsoft.com/office/officeart/2005/8/layout/cycle6"/>
    <dgm:cxn modelId="{239BC62D-A0A9-46B1-B5D0-9EF47808060C}" type="presParOf" srcId="{32D7E265-692A-4E8C-AC6B-27D9DE420424}" destId="{483135FE-61B5-43A4-BB7A-08FC977FF6DC}" srcOrd="3" destOrd="0" presId="urn:microsoft.com/office/officeart/2005/8/layout/cycle6"/>
    <dgm:cxn modelId="{0340314E-06B2-4679-8541-4C8E2883625D}" type="presParOf" srcId="{32D7E265-692A-4E8C-AC6B-27D9DE420424}" destId="{FB510599-FAA4-4F49-86CC-1B2F35319D8C}" srcOrd="4" destOrd="0" presId="urn:microsoft.com/office/officeart/2005/8/layout/cycle6"/>
    <dgm:cxn modelId="{EE31CCBB-AAA1-4820-B874-4F800D7BEF78}" type="presParOf" srcId="{32D7E265-692A-4E8C-AC6B-27D9DE420424}" destId="{E5647548-3B80-4979-B6F4-117A5426FE7C}" srcOrd="5" destOrd="0" presId="urn:microsoft.com/office/officeart/2005/8/layout/cycle6"/>
    <dgm:cxn modelId="{5F865B04-36B6-4322-ADA8-F675D06FDB09}" type="presParOf" srcId="{32D7E265-692A-4E8C-AC6B-27D9DE420424}" destId="{42519D06-7C65-4512-A65B-2CAEA9968651}" srcOrd="6" destOrd="0" presId="urn:microsoft.com/office/officeart/2005/8/layout/cycle6"/>
    <dgm:cxn modelId="{35D78884-538D-4255-B5EA-FB29FDC07971}" type="presParOf" srcId="{32D7E265-692A-4E8C-AC6B-27D9DE420424}" destId="{A62160F8-9B39-4673-A5E4-2FA758E83E34}" srcOrd="7" destOrd="0" presId="urn:microsoft.com/office/officeart/2005/8/layout/cycle6"/>
    <dgm:cxn modelId="{2DA23B3C-872D-4ACB-9ECD-F4757E8F4218}" type="presParOf" srcId="{32D7E265-692A-4E8C-AC6B-27D9DE420424}" destId="{AF0853A8-D691-406A-9257-D7FDE8926C68}" srcOrd="8" destOrd="0" presId="urn:microsoft.com/office/officeart/2005/8/layout/cycle6"/>
    <dgm:cxn modelId="{F386F02A-5233-48F1-B4B1-052BD8F8BD59}" type="presParOf" srcId="{32D7E265-692A-4E8C-AC6B-27D9DE420424}" destId="{C4CF922D-C606-4FBE-BDE0-2E1427190315}" srcOrd="9" destOrd="0" presId="urn:microsoft.com/office/officeart/2005/8/layout/cycle6"/>
    <dgm:cxn modelId="{6634E3BF-5879-455A-A416-1EC60E3E2492}" type="presParOf" srcId="{32D7E265-692A-4E8C-AC6B-27D9DE420424}" destId="{202F8BFA-BAC3-49EA-ADC1-2980772C9C29}" srcOrd="10" destOrd="0" presId="urn:microsoft.com/office/officeart/2005/8/layout/cycle6"/>
    <dgm:cxn modelId="{0FC92B19-594F-45AA-A8E0-FF9941D58566}" type="presParOf" srcId="{32D7E265-692A-4E8C-AC6B-27D9DE420424}" destId="{F7B6E4BD-E459-476B-A622-D2458FFAE0B6}" srcOrd="11" destOrd="0" presId="urn:microsoft.com/office/officeart/2005/8/layout/cycle6"/>
    <dgm:cxn modelId="{50915F76-4A06-4D6F-8677-FF82AD7F7F20}" type="presParOf" srcId="{32D7E265-692A-4E8C-AC6B-27D9DE420424}" destId="{BB0CE1E1-8A3F-413E-B6B7-C01B73D4FBEB}" srcOrd="12" destOrd="0" presId="urn:microsoft.com/office/officeart/2005/8/layout/cycle6"/>
    <dgm:cxn modelId="{DEC43F84-D601-4112-B424-89FB21758F0A}" type="presParOf" srcId="{32D7E265-692A-4E8C-AC6B-27D9DE420424}" destId="{699F7AEA-6603-4F58-9E45-466254BFECDD}" srcOrd="13" destOrd="0" presId="urn:microsoft.com/office/officeart/2005/8/layout/cycle6"/>
    <dgm:cxn modelId="{18CB3647-5E93-4614-AA66-C315ABE1E88D}" type="presParOf" srcId="{32D7E265-692A-4E8C-AC6B-27D9DE420424}" destId="{8312EA17-84E8-49A4-A7E8-9148A20C57D6}" srcOrd="14" destOrd="0" presId="urn:microsoft.com/office/officeart/2005/8/layout/cycle6"/>
    <dgm:cxn modelId="{F9904A38-31A4-47FC-9DDC-741A215FA535}" type="presParOf" srcId="{32D7E265-692A-4E8C-AC6B-27D9DE420424}" destId="{126DACA9-2579-43B0-813D-5A7B012E3FD8}" srcOrd="15" destOrd="0" presId="urn:microsoft.com/office/officeart/2005/8/layout/cycle6"/>
    <dgm:cxn modelId="{112C58A2-629A-409F-9ADD-EF3A00F183AB}" type="presParOf" srcId="{32D7E265-692A-4E8C-AC6B-27D9DE420424}" destId="{04936393-E59E-4D2B-A2E0-EA7FEE343930}" srcOrd="16" destOrd="0" presId="urn:microsoft.com/office/officeart/2005/8/layout/cycle6"/>
    <dgm:cxn modelId="{6D97046E-0445-4164-838D-82CDAC52D883}" type="presParOf" srcId="{32D7E265-692A-4E8C-AC6B-27D9DE420424}" destId="{CE4DFF3C-DAB7-4508-9917-6A79F184FD4F}" srcOrd="17" destOrd="0" presId="urn:microsoft.com/office/officeart/2005/8/layout/cycle6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76DBB41-B5B7-4707-9825-AB7F06987442}" type="doc">
      <dgm:prSet loTypeId="urn:microsoft.com/office/officeart/2008/layout/VerticalCurvedList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s-EC"/>
        </a:p>
      </dgm:t>
    </dgm:pt>
    <dgm:pt modelId="{026C17B6-FAF2-48EE-9E9F-C1044CF6B875}">
      <dgm:prSet phldrT="[Texto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dgm:style>
      </dgm:prSet>
      <dgm:spPr>
        <a:noFill/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dgm:spPr>
      <dgm:t>
        <a:bodyPr/>
        <a:lstStyle/>
        <a:p>
          <a:r>
            <a:rPr lang="es-EC" sz="2400" b="1" dirty="0"/>
            <a:t>DEPORTE                               </a:t>
          </a:r>
          <a:r>
            <a:rPr lang="es-EC" sz="2400" b="1" i="0" u="sng" dirty="0"/>
            <a:t> </a:t>
          </a:r>
        </a:p>
        <a:p>
          <a:r>
            <a:rPr lang="es-EC" sz="2400" b="1" i="0" u="sng" dirty="0"/>
            <a:t>2,974.06 </a:t>
          </a:r>
        </a:p>
        <a:p>
          <a:r>
            <a:rPr lang="es-EC" sz="2400" b="1" i="0" u="sng" dirty="0"/>
            <a:t> </a:t>
          </a:r>
          <a:endParaRPr lang="es-EC" sz="2400" b="1" u="sng" dirty="0"/>
        </a:p>
      </dgm:t>
    </dgm:pt>
    <dgm:pt modelId="{5D989FEC-DCCC-406D-BAA6-BB228220FEF6}" type="parTrans" cxnId="{26811B00-DE7C-4E96-95C3-1FAE44341930}">
      <dgm:prSet/>
      <dgm:spPr/>
      <dgm:t>
        <a:bodyPr/>
        <a:lstStyle/>
        <a:p>
          <a:endParaRPr lang="es-EC" sz="2000"/>
        </a:p>
      </dgm:t>
    </dgm:pt>
    <dgm:pt modelId="{80B98CDF-5B4D-4B4C-9CDE-AD918DCEFF75}" type="sibTrans" cxnId="{26811B00-DE7C-4E96-95C3-1FAE44341930}">
      <dgm:prSet/>
      <dgm:spPr/>
      <dgm:t>
        <a:bodyPr/>
        <a:lstStyle/>
        <a:p>
          <a:endParaRPr lang="es-EC" sz="2000"/>
        </a:p>
      </dgm:t>
    </dgm:pt>
    <dgm:pt modelId="{2AC26469-97D7-4977-AF0C-8A7DF2282F56}">
      <dgm:prSet phldrT="[Texto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dgm:style>
      </dgm:prSet>
      <dgm:spPr>
        <a:noFill/>
        <a:ln w="9525" cap="flat" cmpd="sng" algn="ctr">
          <a:solidFill>
            <a:schemeClr val="accent6"/>
          </a:solidFill>
          <a:prstDash val="solid"/>
          <a:round/>
          <a:headEnd type="none" w="med" len="med"/>
          <a:tailEnd type="none" w="med" len="med"/>
        </a:ln>
      </dgm:spPr>
      <dgm:t>
        <a:bodyPr/>
        <a:lstStyle/>
        <a:p>
          <a:r>
            <a:rPr lang="es-EC" sz="2400" b="1" dirty="0"/>
            <a:t>EFFESTIVIDADES, EMÉRIDES Y CULTURA       </a:t>
          </a:r>
          <a:r>
            <a:rPr lang="es-EC" sz="2400" b="1" i="0" u="sng" dirty="0"/>
            <a:t>2.428,16</a:t>
          </a:r>
          <a:r>
            <a:rPr lang="es-EC" sz="2400" b="1" i="0" u="none" dirty="0"/>
            <a:t> </a:t>
          </a:r>
          <a:endParaRPr lang="es-EC" sz="2400" b="1" dirty="0"/>
        </a:p>
      </dgm:t>
    </dgm:pt>
    <dgm:pt modelId="{F1A7CF93-41A7-49F2-A6EF-688360868A3C}" type="sibTrans" cxnId="{94CB1DCA-C5CA-48EC-A821-88F6C8424175}">
      <dgm:prSet/>
      <dgm:spPr/>
      <dgm:t>
        <a:bodyPr/>
        <a:lstStyle/>
        <a:p>
          <a:endParaRPr lang="es-EC" sz="2000"/>
        </a:p>
      </dgm:t>
    </dgm:pt>
    <dgm:pt modelId="{00C1A4FD-E23E-429C-8407-E2B8563DAA17}" type="parTrans" cxnId="{94CB1DCA-C5CA-48EC-A821-88F6C8424175}">
      <dgm:prSet/>
      <dgm:spPr/>
      <dgm:t>
        <a:bodyPr/>
        <a:lstStyle/>
        <a:p>
          <a:endParaRPr lang="es-EC" sz="2000"/>
        </a:p>
      </dgm:t>
    </dgm:pt>
    <dgm:pt modelId="{FF770238-C3F0-403A-976D-1AFFB32D0BD2}">
      <dgm:prSet phldrT="[Texto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dgm:style>
      </dgm:prSet>
      <dgm:spPr>
        <a:noFill/>
        <a:ln w="9525" cap="flat" cmpd="sng" algn="ctr">
          <a:solidFill>
            <a:schemeClr val="accent5"/>
          </a:solidFill>
          <a:prstDash val="solid"/>
          <a:round/>
          <a:headEnd type="none" w="med" len="med"/>
          <a:tailEnd type="none" w="med" len="med"/>
        </a:ln>
      </dgm:spPr>
      <dgm:t>
        <a:bodyPr/>
        <a:lstStyle/>
        <a:p>
          <a:r>
            <a:rPr lang="es-EC" sz="2400" b="1" dirty="0"/>
            <a:t>GRUPOS DE ATENCIÓN PRIORITARIA      </a:t>
          </a:r>
          <a:r>
            <a:rPr lang="es-EC" sz="2400" b="1" i="0" u="sng" dirty="0"/>
            <a:t>3.765,00</a:t>
          </a:r>
          <a:r>
            <a:rPr lang="es-EC" sz="2400" b="1" i="0" u="none" dirty="0"/>
            <a:t> </a:t>
          </a:r>
          <a:endParaRPr lang="es-EC" sz="2400" b="1" dirty="0"/>
        </a:p>
      </dgm:t>
    </dgm:pt>
    <dgm:pt modelId="{80017ECB-5623-4945-BF6E-4814361CC41A}" type="sibTrans" cxnId="{7AF75780-0D3F-4E4A-ABB9-0EC02F8AAFB8}">
      <dgm:prSet/>
      <dgm:spPr/>
      <dgm:t>
        <a:bodyPr/>
        <a:lstStyle/>
        <a:p>
          <a:endParaRPr lang="es-EC" sz="2000"/>
        </a:p>
      </dgm:t>
    </dgm:pt>
    <dgm:pt modelId="{C27B4BBF-2731-448C-AE1D-3C47F6209101}" type="parTrans" cxnId="{7AF75780-0D3F-4E4A-ABB9-0EC02F8AAFB8}">
      <dgm:prSet/>
      <dgm:spPr/>
      <dgm:t>
        <a:bodyPr/>
        <a:lstStyle/>
        <a:p>
          <a:endParaRPr lang="es-EC" sz="2000"/>
        </a:p>
      </dgm:t>
    </dgm:pt>
    <dgm:pt modelId="{DAAE3203-F6A3-41E6-A76B-27ECDA62EC28}" type="pres">
      <dgm:prSet presAssocID="{F76DBB41-B5B7-4707-9825-AB7F06987442}" presName="Name0" presStyleCnt="0">
        <dgm:presLayoutVars>
          <dgm:chMax val="7"/>
          <dgm:chPref val="7"/>
          <dgm:dir/>
        </dgm:presLayoutVars>
      </dgm:prSet>
      <dgm:spPr/>
    </dgm:pt>
    <dgm:pt modelId="{1068D0C8-6510-44FD-A010-82FF67736059}" type="pres">
      <dgm:prSet presAssocID="{F76DBB41-B5B7-4707-9825-AB7F06987442}" presName="Name1" presStyleCnt="0"/>
      <dgm:spPr/>
    </dgm:pt>
    <dgm:pt modelId="{82AD1EEA-360B-497A-A388-F9F69214C6B4}" type="pres">
      <dgm:prSet presAssocID="{F76DBB41-B5B7-4707-9825-AB7F06987442}" presName="cycle" presStyleCnt="0"/>
      <dgm:spPr/>
    </dgm:pt>
    <dgm:pt modelId="{F8B76B12-DD80-4DF7-BBE3-EAF3F19AB3DA}" type="pres">
      <dgm:prSet presAssocID="{F76DBB41-B5B7-4707-9825-AB7F06987442}" presName="srcNode" presStyleLbl="node1" presStyleIdx="0" presStyleCnt="3"/>
      <dgm:spPr/>
    </dgm:pt>
    <dgm:pt modelId="{EE46AC2F-3C16-40B2-B4E1-00BD6AEBBCD3}" type="pres">
      <dgm:prSet presAssocID="{F76DBB41-B5B7-4707-9825-AB7F06987442}" presName="conn" presStyleLbl="parChTrans1D2" presStyleIdx="0" presStyleCnt="1"/>
      <dgm:spPr/>
    </dgm:pt>
    <dgm:pt modelId="{15A40CF9-01B3-441E-BD21-1D6BCEEFD6D7}" type="pres">
      <dgm:prSet presAssocID="{F76DBB41-B5B7-4707-9825-AB7F06987442}" presName="extraNode" presStyleLbl="node1" presStyleIdx="0" presStyleCnt="3"/>
      <dgm:spPr/>
    </dgm:pt>
    <dgm:pt modelId="{01801615-A890-437E-81E0-19602B88557B}" type="pres">
      <dgm:prSet presAssocID="{F76DBB41-B5B7-4707-9825-AB7F06987442}" presName="dstNode" presStyleLbl="node1" presStyleIdx="0" presStyleCnt="3"/>
      <dgm:spPr/>
    </dgm:pt>
    <dgm:pt modelId="{B8391F9D-265B-43EC-968B-30130BADB909}" type="pres">
      <dgm:prSet presAssocID="{026C17B6-FAF2-48EE-9E9F-C1044CF6B875}" presName="text_1" presStyleLbl="node1" presStyleIdx="0" presStyleCnt="3">
        <dgm:presLayoutVars>
          <dgm:bulletEnabled val="1"/>
        </dgm:presLayoutVars>
      </dgm:prSet>
      <dgm:spPr/>
    </dgm:pt>
    <dgm:pt modelId="{23937E55-8ECB-4851-B81F-C207D48B1115}" type="pres">
      <dgm:prSet presAssocID="{026C17B6-FAF2-48EE-9E9F-C1044CF6B875}" presName="accent_1" presStyleCnt="0"/>
      <dgm:spPr/>
    </dgm:pt>
    <dgm:pt modelId="{F8607CE6-C8EB-4857-A0FE-401CAF9F765E}" type="pres">
      <dgm:prSet presAssocID="{026C17B6-FAF2-48EE-9E9F-C1044CF6B875}" presName="accentRepeatNode" presStyleLbl="solidFgAcc1" presStyleIdx="0" presStyleCnt="3"/>
      <dgm:spPr>
        <a:blipFill rotWithShape="0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</dgm:pt>
    <dgm:pt modelId="{91C04B6C-81E4-4DF8-AFB9-0FEF781568B6}" type="pres">
      <dgm:prSet presAssocID="{FF770238-C3F0-403A-976D-1AFFB32D0BD2}" presName="text_2" presStyleLbl="node1" presStyleIdx="1" presStyleCnt="3">
        <dgm:presLayoutVars>
          <dgm:bulletEnabled val="1"/>
        </dgm:presLayoutVars>
      </dgm:prSet>
      <dgm:spPr/>
    </dgm:pt>
    <dgm:pt modelId="{16FCE198-E4DA-4131-AB16-1844B0C2DFE7}" type="pres">
      <dgm:prSet presAssocID="{FF770238-C3F0-403A-976D-1AFFB32D0BD2}" presName="accent_2" presStyleCnt="0"/>
      <dgm:spPr/>
    </dgm:pt>
    <dgm:pt modelId="{57093481-8716-453A-9C7C-43259C28B56B}" type="pres">
      <dgm:prSet presAssocID="{FF770238-C3F0-403A-976D-1AFFB32D0BD2}" presName="accentRepeatNode" presStyleLbl="solidFgAcc1" presStyleIdx="1" presStyleCnt="3"/>
      <dgm:spPr/>
    </dgm:pt>
    <dgm:pt modelId="{5E9A65E0-B8B5-4169-922C-3BC99E32F87B}" type="pres">
      <dgm:prSet presAssocID="{2AC26469-97D7-4977-AF0C-8A7DF2282F56}" presName="text_3" presStyleLbl="node1" presStyleIdx="2" presStyleCnt="3">
        <dgm:presLayoutVars>
          <dgm:bulletEnabled val="1"/>
        </dgm:presLayoutVars>
      </dgm:prSet>
      <dgm:spPr/>
    </dgm:pt>
    <dgm:pt modelId="{10E1945F-629C-497E-9CE7-26BC9F25AE73}" type="pres">
      <dgm:prSet presAssocID="{2AC26469-97D7-4977-AF0C-8A7DF2282F56}" presName="accent_3" presStyleCnt="0"/>
      <dgm:spPr/>
    </dgm:pt>
    <dgm:pt modelId="{5B8D3043-BC9B-464F-A632-161DCFA5B9DA}" type="pres">
      <dgm:prSet presAssocID="{2AC26469-97D7-4977-AF0C-8A7DF2282F56}" presName="accentRepeatNode" presStyleLbl="solidFgAcc1" presStyleIdx="2" presStyleCnt="3"/>
      <dgm:spPr/>
    </dgm:pt>
  </dgm:ptLst>
  <dgm:cxnLst>
    <dgm:cxn modelId="{26811B00-DE7C-4E96-95C3-1FAE44341930}" srcId="{F76DBB41-B5B7-4707-9825-AB7F06987442}" destId="{026C17B6-FAF2-48EE-9E9F-C1044CF6B875}" srcOrd="0" destOrd="0" parTransId="{5D989FEC-DCCC-406D-BAA6-BB228220FEF6}" sibTransId="{80B98CDF-5B4D-4B4C-9CDE-AD918DCEFF75}"/>
    <dgm:cxn modelId="{373B4E24-FC4A-4474-9476-28C7FF132420}" type="presOf" srcId="{80B98CDF-5B4D-4B4C-9CDE-AD918DCEFF75}" destId="{EE46AC2F-3C16-40B2-B4E1-00BD6AEBBCD3}" srcOrd="0" destOrd="0" presId="urn:microsoft.com/office/officeart/2008/layout/VerticalCurvedList"/>
    <dgm:cxn modelId="{B3851531-F681-4255-8C65-4C618DB73B88}" type="presOf" srcId="{2AC26469-97D7-4977-AF0C-8A7DF2282F56}" destId="{5E9A65E0-B8B5-4169-922C-3BC99E32F87B}" srcOrd="0" destOrd="0" presId="urn:microsoft.com/office/officeart/2008/layout/VerticalCurvedList"/>
    <dgm:cxn modelId="{7AF75780-0D3F-4E4A-ABB9-0EC02F8AAFB8}" srcId="{F76DBB41-B5B7-4707-9825-AB7F06987442}" destId="{FF770238-C3F0-403A-976D-1AFFB32D0BD2}" srcOrd="1" destOrd="0" parTransId="{C27B4BBF-2731-448C-AE1D-3C47F6209101}" sibTransId="{80017ECB-5623-4945-BF6E-4814361CC41A}"/>
    <dgm:cxn modelId="{A621A282-90B2-4943-93DD-6873E36C4F0D}" type="presOf" srcId="{026C17B6-FAF2-48EE-9E9F-C1044CF6B875}" destId="{B8391F9D-265B-43EC-968B-30130BADB909}" srcOrd="0" destOrd="0" presId="urn:microsoft.com/office/officeart/2008/layout/VerticalCurvedList"/>
    <dgm:cxn modelId="{82ACB292-E4AB-4F41-9253-9ECBAE57CC00}" type="presOf" srcId="{F76DBB41-B5B7-4707-9825-AB7F06987442}" destId="{DAAE3203-F6A3-41E6-A76B-27ECDA62EC28}" srcOrd="0" destOrd="0" presId="urn:microsoft.com/office/officeart/2008/layout/VerticalCurvedList"/>
    <dgm:cxn modelId="{94CB1DCA-C5CA-48EC-A821-88F6C8424175}" srcId="{F76DBB41-B5B7-4707-9825-AB7F06987442}" destId="{2AC26469-97D7-4977-AF0C-8A7DF2282F56}" srcOrd="2" destOrd="0" parTransId="{00C1A4FD-E23E-429C-8407-E2B8563DAA17}" sibTransId="{F1A7CF93-41A7-49F2-A6EF-688360868A3C}"/>
    <dgm:cxn modelId="{14412EDA-4D46-4FD3-AEC5-E94273819185}" type="presOf" srcId="{FF770238-C3F0-403A-976D-1AFFB32D0BD2}" destId="{91C04B6C-81E4-4DF8-AFB9-0FEF781568B6}" srcOrd="0" destOrd="0" presId="urn:microsoft.com/office/officeart/2008/layout/VerticalCurvedList"/>
    <dgm:cxn modelId="{97C766B6-3D24-4D40-A1BC-AB7F972A8FB3}" type="presParOf" srcId="{DAAE3203-F6A3-41E6-A76B-27ECDA62EC28}" destId="{1068D0C8-6510-44FD-A010-82FF67736059}" srcOrd="0" destOrd="0" presId="urn:microsoft.com/office/officeart/2008/layout/VerticalCurvedList"/>
    <dgm:cxn modelId="{96CD69DD-4871-4CB1-BBAC-783AC233C079}" type="presParOf" srcId="{1068D0C8-6510-44FD-A010-82FF67736059}" destId="{82AD1EEA-360B-497A-A388-F9F69214C6B4}" srcOrd="0" destOrd="0" presId="urn:microsoft.com/office/officeart/2008/layout/VerticalCurvedList"/>
    <dgm:cxn modelId="{6B243741-150C-4072-8759-F282EAF6010C}" type="presParOf" srcId="{82AD1EEA-360B-497A-A388-F9F69214C6B4}" destId="{F8B76B12-DD80-4DF7-BBE3-EAF3F19AB3DA}" srcOrd="0" destOrd="0" presId="urn:microsoft.com/office/officeart/2008/layout/VerticalCurvedList"/>
    <dgm:cxn modelId="{E2D129FA-1BC2-49FB-9219-ADF50C1CCC08}" type="presParOf" srcId="{82AD1EEA-360B-497A-A388-F9F69214C6B4}" destId="{EE46AC2F-3C16-40B2-B4E1-00BD6AEBBCD3}" srcOrd="1" destOrd="0" presId="urn:microsoft.com/office/officeart/2008/layout/VerticalCurvedList"/>
    <dgm:cxn modelId="{A6B23E9A-F07D-4D20-8B8A-F7018A322BE9}" type="presParOf" srcId="{82AD1EEA-360B-497A-A388-F9F69214C6B4}" destId="{15A40CF9-01B3-441E-BD21-1D6BCEEFD6D7}" srcOrd="2" destOrd="0" presId="urn:microsoft.com/office/officeart/2008/layout/VerticalCurvedList"/>
    <dgm:cxn modelId="{B9E1313C-2C17-4EF1-ACF6-AEEC54469640}" type="presParOf" srcId="{82AD1EEA-360B-497A-A388-F9F69214C6B4}" destId="{01801615-A890-437E-81E0-19602B88557B}" srcOrd="3" destOrd="0" presId="urn:microsoft.com/office/officeart/2008/layout/VerticalCurvedList"/>
    <dgm:cxn modelId="{BB6BB70C-821C-4293-9246-3427CE422415}" type="presParOf" srcId="{1068D0C8-6510-44FD-A010-82FF67736059}" destId="{B8391F9D-265B-43EC-968B-30130BADB909}" srcOrd="1" destOrd="0" presId="urn:microsoft.com/office/officeart/2008/layout/VerticalCurvedList"/>
    <dgm:cxn modelId="{456DD4F4-8C84-4BE7-BFDF-BCA9C012EEF2}" type="presParOf" srcId="{1068D0C8-6510-44FD-A010-82FF67736059}" destId="{23937E55-8ECB-4851-B81F-C207D48B1115}" srcOrd="2" destOrd="0" presId="urn:microsoft.com/office/officeart/2008/layout/VerticalCurvedList"/>
    <dgm:cxn modelId="{FD6F1748-2FC5-4DE8-8DCA-6D14052EA9EB}" type="presParOf" srcId="{23937E55-8ECB-4851-B81F-C207D48B1115}" destId="{F8607CE6-C8EB-4857-A0FE-401CAF9F765E}" srcOrd="0" destOrd="0" presId="urn:microsoft.com/office/officeart/2008/layout/VerticalCurvedList"/>
    <dgm:cxn modelId="{3548D6C9-4C9A-4A3A-BF23-A54BD44813D5}" type="presParOf" srcId="{1068D0C8-6510-44FD-A010-82FF67736059}" destId="{91C04B6C-81E4-4DF8-AFB9-0FEF781568B6}" srcOrd="3" destOrd="0" presId="urn:microsoft.com/office/officeart/2008/layout/VerticalCurvedList"/>
    <dgm:cxn modelId="{BC89F9A4-54F3-4FFE-9DB4-17770B1CC102}" type="presParOf" srcId="{1068D0C8-6510-44FD-A010-82FF67736059}" destId="{16FCE198-E4DA-4131-AB16-1844B0C2DFE7}" srcOrd="4" destOrd="0" presId="urn:microsoft.com/office/officeart/2008/layout/VerticalCurvedList"/>
    <dgm:cxn modelId="{BDB8A603-DF5D-4FBA-8253-DF5AC1F67831}" type="presParOf" srcId="{16FCE198-E4DA-4131-AB16-1844B0C2DFE7}" destId="{57093481-8716-453A-9C7C-43259C28B56B}" srcOrd="0" destOrd="0" presId="urn:microsoft.com/office/officeart/2008/layout/VerticalCurvedList"/>
    <dgm:cxn modelId="{52E935EE-6F13-4F6E-8963-8F65C9CABDB1}" type="presParOf" srcId="{1068D0C8-6510-44FD-A010-82FF67736059}" destId="{5E9A65E0-B8B5-4169-922C-3BC99E32F87B}" srcOrd="5" destOrd="0" presId="urn:microsoft.com/office/officeart/2008/layout/VerticalCurvedList"/>
    <dgm:cxn modelId="{9EC70E86-C022-4695-BA7D-96E11AC30378}" type="presParOf" srcId="{1068D0C8-6510-44FD-A010-82FF67736059}" destId="{10E1945F-629C-497E-9CE7-26BC9F25AE73}" srcOrd="6" destOrd="0" presId="urn:microsoft.com/office/officeart/2008/layout/VerticalCurvedList"/>
    <dgm:cxn modelId="{37F06C21-AB67-4D56-BE3E-C9363BD236F1}" type="presParOf" srcId="{10E1945F-629C-497E-9CE7-26BC9F25AE73}" destId="{5B8D3043-BC9B-464F-A632-161DCFA5B9D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7357BD-C3F8-41BF-ABB5-3E0301524266}">
      <dsp:nvSpPr>
        <dsp:cNvPr id="0" name=""/>
        <dsp:cNvSpPr/>
      </dsp:nvSpPr>
      <dsp:spPr>
        <a:xfrm>
          <a:off x="8392" y="0"/>
          <a:ext cx="6677629" cy="502500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800" b="1" kern="1200" dirty="0">
            <a:solidFill>
              <a:schemeClr val="accent2"/>
            </a:solidFill>
          </a:endParaRPr>
        </a:p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b="1" kern="1200" dirty="0">
              <a:solidFill>
                <a:schemeClr val="tx1"/>
              </a:solidFill>
            </a:rPr>
            <a:t>AUTOGESTION GOBIERNO MUNICIPAL DEL CANTÓN PASTAZA</a:t>
          </a:r>
        </a:p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b="1" kern="1200" dirty="0">
              <a:solidFill>
                <a:schemeClr val="tx1"/>
              </a:solidFill>
            </a:rPr>
            <a:t>$ 50.000,00</a:t>
          </a:r>
        </a:p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C" sz="4800" kern="1200" dirty="0">
            <a:solidFill>
              <a:schemeClr val="accent2"/>
            </a:solidFill>
          </a:endParaRPr>
        </a:p>
      </dsp:txBody>
      <dsp:txXfrm>
        <a:off x="986308" y="735895"/>
        <a:ext cx="4721797" cy="35532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2B7D43-556C-4806-8961-DD20AA0D0DFE}">
      <dsp:nvSpPr>
        <dsp:cNvPr id="0" name=""/>
        <dsp:cNvSpPr/>
      </dsp:nvSpPr>
      <dsp:spPr>
        <a:xfrm>
          <a:off x="3338028" y="2460592"/>
          <a:ext cx="1612807" cy="1612807"/>
        </a:xfrm>
        <a:prstGeom prst="ellipse">
          <a:avLst/>
        </a:prstGeom>
        <a:noFill/>
        <a:ln w="9525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accent2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>
              <a:solidFill>
                <a:schemeClr val="tx1"/>
              </a:solidFill>
            </a:rPr>
            <a:t>OBRAS</a:t>
          </a:r>
          <a:endParaRPr lang="es-EC" sz="2900" kern="1200" dirty="0">
            <a:solidFill>
              <a:schemeClr val="tx1"/>
            </a:solidFill>
          </a:endParaRPr>
        </a:p>
      </dsp:txBody>
      <dsp:txXfrm>
        <a:off x="3574218" y="2696782"/>
        <a:ext cx="1140427" cy="1140427"/>
      </dsp:txXfrm>
    </dsp:sp>
    <dsp:sp modelId="{378EC7D0-6D00-46F6-ABB9-E39794A2B57F}">
      <dsp:nvSpPr>
        <dsp:cNvPr id="0" name=""/>
        <dsp:cNvSpPr/>
      </dsp:nvSpPr>
      <dsp:spPr>
        <a:xfrm rot="16379308">
          <a:off x="4015531" y="1819438"/>
          <a:ext cx="377948" cy="59372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shade val="90000"/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shade val="90000"/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C" sz="2400" kern="1200"/>
        </a:p>
      </dsp:txBody>
      <dsp:txXfrm>
        <a:off x="4069267" y="1994798"/>
        <a:ext cx="264564" cy="356234"/>
      </dsp:txXfrm>
    </dsp:sp>
    <dsp:sp modelId="{5607F8C7-63D9-4DBC-84DD-81777B975AFB}">
      <dsp:nvSpPr>
        <dsp:cNvPr id="0" name=""/>
        <dsp:cNvSpPr/>
      </dsp:nvSpPr>
      <dsp:spPr>
        <a:xfrm>
          <a:off x="2929475" y="-103651"/>
          <a:ext cx="2685068" cy="1853801"/>
        </a:xfrm>
        <a:prstGeom prst="ellipse">
          <a:avLst/>
        </a:prstGeom>
        <a:noFill/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accen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1200" b="1" i="0" u="none" kern="1200" dirty="0">
              <a:solidFill>
                <a:schemeClr val="tx1"/>
              </a:solidFill>
            </a:rPr>
            <a:t>AFIRMADO DE LAS CALLES ALEDAÑAS AL ESTADIO DEL CASCO URBANO DE FÁTIMA</a:t>
          </a:r>
          <a:r>
            <a:rPr lang="es-EC" sz="1200" b="1" i="0" u="none" kern="1200" dirty="0"/>
            <a:t>.</a:t>
          </a:r>
          <a:endParaRPr lang="es-EC" sz="1200" b="1" kern="1200" dirty="0"/>
        </a:p>
      </dsp:txBody>
      <dsp:txXfrm>
        <a:off x="3322694" y="167832"/>
        <a:ext cx="1898630" cy="1310835"/>
      </dsp:txXfrm>
    </dsp:sp>
    <dsp:sp modelId="{C3752EBE-1031-47EE-9B66-7F9CB2641E30}">
      <dsp:nvSpPr>
        <dsp:cNvPr id="0" name=""/>
        <dsp:cNvSpPr/>
      </dsp:nvSpPr>
      <dsp:spPr>
        <a:xfrm rot="1750194">
          <a:off x="4911051" y="3456371"/>
          <a:ext cx="208951" cy="59372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shade val="90000"/>
                <a:hueOff val="130438"/>
                <a:satOff val="2166"/>
                <a:lumOff val="12308"/>
                <a:alphaOff val="0"/>
                <a:tint val="96000"/>
                <a:lumMod val="100000"/>
              </a:schemeClr>
            </a:gs>
            <a:gs pos="78000">
              <a:schemeClr val="accent1">
                <a:shade val="90000"/>
                <a:hueOff val="130438"/>
                <a:satOff val="2166"/>
                <a:lumOff val="12308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C" sz="2400" kern="1200"/>
        </a:p>
      </dsp:txBody>
      <dsp:txXfrm>
        <a:off x="4915026" y="3559840"/>
        <a:ext cx="146266" cy="356234"/>
      </dsp:txXfrm>
    </dsp:sp>
    <dsp:sp modelId="{94FE3416-C8F0-419E-9836-7F4D72D8B46D}">
      <dsp:nvSpPr>
        <dsp:cNvPr id="0" name=""/>
        <dsp:cNvSpPr/>
      </dsp:nvSpPr>
      <dsp:spPr>
        <a:xfrm>
          <a:off x="4843699" y="3499104"/>
          <a:ext cx="2979434" cy="1979531"/>
        </a:xfrm>
        <a:prstGeom prst="ellipse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accent2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1200" b="1" i="0" u="none" kern="1200" dirty="0">
              <a:solidFill>
                <a:schemeClr val="tx1"/>
              </a:solidFill>
            </a:rPr>
            <a:t>MEJORAMIENTO Y ADECENTAMIENTO DEL PARQUE CENTRAL DE LA PARROQUIA.</a:t>
          </a:r>
          <a:endParaRPr lang="es-EC" sz="1200" b="1" kern="1200" dirty="0">
            <a:solidFill>
              <a:schemeClr val="tx1"/>
            </a:solidFill>
          </a:endParaRPr>
        </a:p>
      </dsp:txBody>
      <dsp:txXfrm>
        <a:off x="5280027" y="3789000"/>
        <a:ext cx="2106778" cy="1399739"/>
      </dsp:txXfrm>
    </dsp:sp>
    <dsp:sp modelId="{D58F8247-860F-4CE6-8F24-142FBA72A5DC}">
      <dsp:nvSpPr>
        <dsp:cNvPr id="0" name=""/>
        <dsp:cNvSpPr/>
      </dsp:nvSpPr>
      <dsp:spPr>
        <a:xfrm rot="9161122">
          <a:off x="3133384" y="3434372"/>
          <a:ext cx="224329" cy="59372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shade val="90000"/>
                <a:hueOff val="260877"/>
                <a:satOff val="4333"/>
                <a:lumOff val="24616"/>
                <a:alphaOff val="0"/>
                <a:tint val="96000"/>
                <a:lumMod val="100000"/>
              </a:schemeClr>
            </a:gs>
            <a:gs pos="78000">
              <a:schemeClr val="accent1">
                <a:shade val="90000"/>
                <a:hueOff val="260877"/>
                <a:satOff val="4333"/>
                <a:lumOff val="24616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C" sz="2400" kern="1200"/>
        </a:p>
      </dsp:txBody>
      <dsp:txXfrm rot="10800000">
        <a:off x="3196931" y="3537676"/>
        <a:ext cx="157030" cy="356234"/>
      </dsp:txXfrm>
    </dsp:sp>
    <dsp:sp modelId="{552132CE-9FF2-4A93-A691-A67112D385AA}">
      <dsp:nvSpPr>
        <dsp:cNvPr id="0" name=""/>
        <dsp:cNvSpPr/>
      </dsp:nvSpPr>
      <dsp:spPr>
        <a:xfrm>
          <a:off x="127997" y="3455421"/>
          <a:ext cx="3301163" cy="2066896"/>
        </a:xfrm>
        <a:prstGeom prst="ellipse">
          <a:avLst/>
        </a:prstGeom>
        <a:noFill/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accen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1400" b="1" i="0" u="none" kern="1200" dirty="0">
              <a:solidFill>
                <a:schemeClr val="tx1"/>
              </a:solidFill>
            </a:rPr>
            <a:t>MANTENIMIENTO DE PLANTAS DE TRATAMIENTO EN LA CABECERA PARROQUIAL.</a:t>
          </a:r>
          <a:endParaRPr lang="es-EC" sz="1400" b="1" kern="1200" dirty="0">
            <a:solidFill>
              <a:schemeClr val="tx1"/>
            </a:solidFill>
          </a:endParaRPr>
        </a:p>
      </dsp:txBody>
      <dsp:txXfrm>
        <a:off x="611441" y="3758111"/>
        <a:ext cx="2334275" cy="146151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7357BD-C3F8-41BF-ABB5-3E0301524266}">
      <dsp:nvSpPr>
        <dsp:cNvPr id="0" name=""/>
        <dsp:cNvSpPr/>
      </dsp:nvSpPr>
      <dsp:spPr>
        <a:xfrm>
          <a:off x="8392" y="0"/>
          <a:ext cx="6677629" cy="502500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800" b="1" kern="1200" dirty="0">
            <a:solidFill>
              <a:schemeClr val="accent2"/>
            </a:solidFill>
          </a:endParaRPr>
        </a:p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b="1" kern="1200" dirty="0">
              <a:solidFill>
                <a:schemeClr val="tx1"/>
              </a:solidFill>
            </a:rPr>
            <a:t>AUTOGESTION GOBIERNO PROVINCIAL DE PASTAZA 130.500,00</a:t>
          </a:r>
        </a:p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C" sz="4800" kern="1200" dirty="0">
            <a:solidFill>
              <a:schemeClr val="accent2"/>
            </a:solidFill>
          </a:endParaRPr>
        </a:p>
      </dsp:txBody>
      <dsp:txXfrm>
        <a:off x="986308" y="735895"/>
        <a:ext cx="4721797" cy="355321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E4B7AD-4001-4C45-962D-EA6FEADA511D}">
      <dsp:nvSpPr>
        <dsp:cNvPr id="0" name=""/>
        <dsp:cNvSpPr/>
      </dsp:nvSpPr>
      <dsp:spPr>
        <a:xfrm>
          <a:off x="75812" y="0"/>
          <a:ext cx="8210646" cy="5131654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7F9DFD-A3C9-4258-B0AC-92FC40012B10}">
      <dsp:nvSpPr>
        <dsp:cNvPr id="0" name=""/>
        <dsp:cNvSpPr/>
      </dsp:nvSpPr>
      <dsp:spPr>
        <a:xfrm>
          <a:off x="1204983" y="3154865"/>
          <a:ext cx="616832" cy="51890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DF0CD2-8D9E-4AD8-82B5-3C2F606F2870}">
      <dsp:nvSpPr>
        <dsp:cNvPr id="0" name=""/>
        <dsp:cNvSpPr/>
      </dsp:nvSpPr>
      <dsp:spPr>
        <a:xfrm>
          <a:off x="1230919" y="3963397"/>
          <a:ext cx="1913080" cy="11682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117" tIns="0" rIns="0" bIns="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1600" b="1" kern="1200" dirty="0"/>
            <a:t>AFIRMADO DE LA VÍA ROSAL-PUCAYACU </a:t>
          </a:r>
          <a:endParaRPr lang="es-EC" sz="1600" b="1" kern="1200" dirty="0">
            <a:solidFill>
              <a:schemeClr val="accent2"/>
            </a:solidFill>
          </a:endParaRPr>
        </a:p>
      </dsp:txBody>
      <dsp:txXfrm>
        <a:off x="1230919" y="3963397"/>
        <a:ext cx="1913080" cy="1168256"/>
      </dsp:txXfrm>
    </dsp:sp>
    <dsp:sp modelId="{F7CC6713-9DB8-4BED-97BF-030BAA87F285}">
      <dsp:nvSpPr>
        <dsp:cNvPr id="0" name=""/>
        <dsp:cNvSpPr/>
      </dsp:nvSpPr>
      <dsp:spPr>
        <a:xfrm>
          <a:off x="3252368" y="1846070"/>
          <a:ext cx="727125" cy="56946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D2B67B-C5DE-4C3B-91B6-A0D161E48169}">
      <dsp:nvSpPr>
        <dsp:cNvPr id="0" name=""/>
        <dsp:cNvSpPr/>
      </dsp:nvSpPr>
      <dsp:spPr>
        <a:xfrm>
          <a:off x="3243986" y="2653058"/>
          <a:ext cx="2272641" cy="1545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4481" tIns="0" rIns="0" bIns="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1600" b="1" kern="1200" dirty="0"/>
            <a:t>DOTACIÓN DE UN TÚNEL DE DESINFECCIÓN PARA EL INGRESO A LAS OFICINAS DEL GAD PARROQUIAL DE FÁTIMA</a:t>
          </a:r>
          <a:endParaRPr lang="es-EC" sz="1600" b="1" kern="1200" dirty="0">
            <a:solidFill>
              <a:schemeClr val="accent2"/>
            </a:solidFill>
          </a:endParaRPr>
        </a:p>
      </dsp:txBody>
      <dsp:txXfrm>
        <a:off x="3243986" y="2653058"/>
        <a:ext cx="2272641" cy="1545440"/>
      </dsp:txXfrm>
    </dsp:sp>
    <dsp:sp modelId="{525BC438-3518-4105-9E53-E433293002AF}">
      <dsp:nvSpPr>
        <dsp:cNvPr id="0" name=""/>
        <dsp:cNvSpPr/>
      </dsp:nvSpPr>
      <dsp:spPr>
        <a:xfrm>
          <a:off x="5911269" y="1031844"/>
          <a:ext cx="714170" cy="5399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E99DF4-739D-4E9C-86CA-E5BD1D39C01E}">
      <dsp:nvSpPr>
        <dsp:cNvPr id="0" name=""/>
        <dsp:cNvSpPr/>
      </dsp:nvSpPr>
      <dsp:spPr>
        <a:xfrm>
          <a:off x="5507021" y="2215612"/>
          <a:ext cx="2138899" cy="18457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2792" tIns="0" rIns="0" bIns="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1600" b="1" i="0" u="none" kern="1200" dirty="0">
              <a:solidFill>
                <a:schemeClr val="tx1"/>
              </a:solidFill>
            </a:rPr>
            <a:t>MANTENIMIENTO DEL CASCO URBANO DE LA COMUNIDAD LA LIBERTAD</a:t>
          </a:r>
          <a:endParaRPr lang="es-EC" sz="1600" b="1" kern="1200" dirty="0">
            <a:solidFill>
              <a:schemeClr val="tx1"/>
            </a:solidFill>
          </a:endParaRPr>
        </a:p>
      </dsp:txBody>
      <dsp:txXfrm>
        <a:off x="5507021" y="2215612"/>
        <a:ext cx="2138899" cy="184573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5256E1-ABB4-478C-A403-7AAA165ACB04}">
      <dsp:nvSpPr>
        <dsp:cNvPr id="0" name=""/>
        <dsp:cNvSpPr/>
      </dsp:nvSpPr>
      <dsp:spPr>
        <a:xfrm>
          <a:off x="0" y="20685"/>
          <a:ext cx="8128000" cy="5079999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DA8B71-19E9-4549-8819-DABE874C2661}">
      <dsp:nvSpPr>
        <dsp:cNvPr id="0" name=""/>
        <dsp:cNvSpPr/>
      </dsp:nvSpPr>
      <dsp:spPr>
        <a:xfrm>
          <a:off x="1048857" y="3219440"/>
          <a:ext cx="807936" cy="477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BBD8B6-CA84-4EF0-882F-749FE665AABE}">
      <dsp:nvSpPr>
        <dsp:cNvPr id="0" name=""/>
        <dsp:cNvSpPr/>
      </dsp:nvSpPr>
      <dsp:spPr>
        <a:xfrm>
          <a:off x="1168268" y="3777620"/>
          <a:ext cx="1766009" cy="1607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978" tIns="0" rIns="0" bIns="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1500" b="1" kern="1200" dirty="0"/>
            <a:t>ADECENTAMIENTO DEL ÁREA DEL ESPACIO CUBIERTO.</a:t>
          </a:r>
          <a:endParaRPr lang="es-EC" sz="1500" b="1" kern="1200" dirty="0">
            <a:solidFill>
              <a:schemeClr val="accent2"/>
            </a:solidFill>
          </a:endParaRPr>
        </a:p>
      </dsp:txBody>
      <dsp:txXfrm>
        <a:off x="1168268" y="3777620"/>
        <a:ext cx="1766009" cy="1607136"/>
      </dsp:txXfrm>
    </dsp:sp>
    <dsp:sp modelId="{55BD8C14-173A-43D7-83B8-B34F8252EFAB}">
      <dsp:nvSpPr>
        <dsp:cNvPr id="0" name=""/>
        <dsp:cNvSpPr/>
      </dsp:nvSpPr>
      <dsp:spPr>
        <a:xfrm>
          <a:off x="3037046" y="2133086"/>
          <a:ext cx="815409" cy="5026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5D9CB9-42C0-462D-A35E-68D0FD9C90B8}">
      <dsp:nvSpPr>
        <dsp:cNvPr id="0" name=""/>
        <dsp:cNvSpPr/>
      </dsp:nvSpPr>
      <dsp:spPr>
        <a:xfrm>
          <a:off x="3029347" y="2759647"/>
          <a:ext cx="2220289" cy="16329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2422" tIns="0" rIns="0" bIns="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1500" b="1" kern="1200" dirty="0">
              <a:solidFill>
                <a:schemeClr val="tx1"/>
              </a:solidFill>
            </a:rPr>
            <a:t>SE REALIZÓ LA LIMPIEZA DEL BALNEARIO DE FÁTIMA</a:t>
          </a:r>
        </a:p>
      </dsp:txBody>
      <dsp:txXfrm>
        <a:off x="3029347" y="2759647"/>
        <a:ext cx="2220289" cy="1632936"/>
      </dsp:txXfrm>
    </dsp:sp>
    <dsp:sp modelId="{A58DFCE1-63A7-429C-9496-F41828CE327C}">
      <dsp:nvSpPr>
        <dsp:cNvPr id="0" name=""/>
        <dsp:cNvSpPr/>
      </dsp:nvSpPr>
      <dsp:spPr>
        <a:xfrm>
          <a:off x="5783883" y="1381579"/>
          <a:ext cx="864627" cy="57923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CB9D37-CD67-4AC4-B0D3-A0D5F08FC76C}">
      <dsp:nvSpPr>
        <dsp:cNvPr id="0" name=""/>
        <dsp:cNvSpPr/>
      </dsp:nvSpPr>
      <dsp:spPr>
        <a:xfrm>
          <a:off x="5411986" y="2527616"/>
          <a:ext cx="2327482" cy="22930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946" tIns="0" rIns="0" bIns="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1500" b="1" kern="1200" dirty="0"/>
            <a:t>ENTREGA DE CUYES A BENEFICIARIOS DE LA SEGUNDA ETAPA DEL PROYECTO "MEJORAMIENTO AGROPRODUCTIVO DE LA PARROQUIA FÁTIMA</a:t>
          </a:r>
          <a:endParaRPr lang="es-EC" sz="1500" b="1" kern="1200" dirty="0">
            <a:solidFill>
              <a:schemeClr val="accent2"/>
            </a:solidFill>
          </a:endParaRPr>
        </a:p>
      </dsp:txBody>
      <dsp:txXfrm>
        <a:off x="5411986" y="2527616"/>
        <a:ext cx="2327482" cy="229305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896854-CDE7-4181-B237-330097311EB4}">
      <dsp:nvSpPr>
        <dsp:cNvPr id="0" name=""/>
        <dsp:cNvSpPr/>
      </dsp:nvSpPr>
      <dsp:spPr>
        <a:xfrm>
          <a:off x="0" y="152569"/>
          <a:ext cx="8128000" cy="5079999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67E63D-003A-4BC8-99B7-D957FBB47726}">
      <dsp:nvSpPr>
        <dsp:cNvPr id="0" name=""/>
        <dsp:cNvSpPr/>
      </dsp:nvSpPr>
      <dsp:spPr>
        <a:xfrm>
          <a:off x="2082057" y="2499919"/>
          <a:ext cx="936115" cy="57045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84551E-18A8-461B-9DAD-EF0E743ADF1F}">
      <dsp:nvSpPr>
        <dsp:cNvPr id="0" name=""/>
        <dsp:cNvSpPr/>
      </dsp:nvSpPr>
      <dsp:spPr>
        <a:xfrm>
          <a:off x="2089084" y="3135074"/>
          <a:ext cx="2641600" cy="21691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074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2000" kern="1200" dirty="0"/>
            <a:t>ENTREGA DE OVINOS MEJORADOS </a:t>
          </a:r>
          <a:r>
            <a:rPr lang="es-EC" sz="2000" b="1" kern="1200" dirty="0"/>
            <a:t>A BENEFICIARIOS DE LA SEGUNDA ETAPA DEL PROYECTO "MEJORAMIENTO AGROPRODUCTIVO DE LA PARROQUIA</a:t>
          </a:r>
          <a:endParaRPr lang="es-EC" sz="2000" b="1" kern="1200" dirty="0">
            <a:solidFill>
              <a:schemeClr val="accent2"/>
            </a:solidFill>
          </a:endParaRPr>
        </a:p>
      </dsp:txBody>
      <dsp:txXfrm>
        <a:off x="2089084" y="3135074"/>
        <a:ext cx="2641600" cy="2169159"/>
      </dsp:txXfrm>
    </dsp:sp>
    <dsp:sp modelId="{1C4DF60C-34F9-4E64-ACB6-70A71C702B84}">
      <dsp:nvSpPr>
        <dsp:cNvPr id="0" name=""/>
        <dsp:cNvSpPr/>
      </dsp:nvSpPr>
      <dsp:spPr>
        <a:xfrm>
          <a:off x="5107031" y="1484630"/>
          <a:ext cx="1057382" cy="60423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F486C7-EC97-4B2B-B2D2-E813EABDACA8}">
      <dsp:nvSpPr>
        <dsp:cNvPr id="0" name=""/>
        <dsp:cNvSpPr/>
      </dsp:nvSpPr>
      <dsp:spPr>
        <a:xfrm>
          <a:off x="4796828" y="2456227"/>
          <a:ext cx="2641600" cy="1535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412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2000" kern="1200" dirty="0"/>
            <a:t>COMUNIDAD LA FLORIDA SE REALIZÓ EL DRENADO DE ÁREAS AFECTADAS POR LA LLUVIA</a:t>
          </a:r>
          <a:endParaRPr lang="es-EC" sz="2000" b="1" kern="1200" dirty="0">
            <a:solidFill>
              <a:schemeClr val="accent2"/>
            </a:solidFill>
          </a:endParaRPr>
        </a:p>
      </dsp:txBody>
      <dsp:txXfrm>
        <a:off x="4796828" y="2456227"/>
        <a:ext cx="2641600" cy="153539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E4B7AD-4001-4C45-962D-EA6FEADA511D}">
      <dsp:nvSpPr>
        <dsp:cNvPr id="0" name=""/>
        <dsp:cNvSpPr/>
      </dsp:nvSpPr>
      <dsp:spPr>
        <a:xfrm>
          <a:off x="0" y="0"/>
          <a:ext cx="8667379" cy="5417111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7F9DFD-A3C9-4258-B0AC-92FC40012B10}">
      <dsp:nvSpPr>
        <dsp:cNvPr id="0" name=""/>
        <dsp:cNvSpPr/>
      </dsp:nvSpPr>
      <dsp:spPr>
        <a:xfrm>
          <a:off x="1157652" y="3374043"/>
          <a:ext cx="954380" cy="5477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DF0CD2-8D9E-4AD8-82B5-3C2F606F2870}">
      <dsp:nvSpPr>
        <dsp:cNvPr id="0" name=""/>
        <dsp:cNvSpPr/>
      </dsp:nvSpPr>
      <dsp:spPr>
        <a:xfrm>
          <a:off x="1259376" y="4296993"/>
          <a:ext cx="2019499" cy="12332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409" tIns="0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1800" kern="1200" dirty="0">
              <a:solidFill>
                <a:schemeClr val="tx1"/>
              </a:solidFill>
            </a:rPr>
            <a:t>SE EFECTUÓ EL EVENTO "CICLORUTA FÁTIMA" CON LA PRESENCIA DE 550 CICLISTAS</a:t>
          </a:r>
          <a:endParaRPr lang="es-EC" sz="1800" b="1" kern="1200" dirty="0">
            <a:solidFill>
              <a:schemeClr val="tx1"/>
            </a:solidFill>
          </a:endParaRPr>
        </a:p>
      </dsp:txBody>
      <dsp:txXfrm>
        <a:off x="1259376" y="4296993"/>
        <a:ext cx="2019499" cy="1233242"/>
      </dsp:txXfrm>
    </dsp:sp>
    <dsp:sp modelId="{F7CC6713-9DB8-4BED-97BF-030BAA87F285}">
      <dsp:nvSpPr>
        <dsp:cNvPr id="0" name=""/>
        <dsp:cNvSpPr/>
      </dsp:nvSpPr>
      <dsp:spPr>
        <a:xfrm>
          <a:off x="3393272" y="2005323"/>
          <a:ext cx="767572" cy="6011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D2B67B-C5DE-4C3B-91B6-A0D161E48169}">
      <dsp:nvSpPr>
        <dsp:cNvPr id="0" name=""/>
        <dsp:cNvSpPr/>
      </dsp:nvSpPr>
      <dsp:spPr>
        <a:xfrm>
          <a:off x="3347012" y="3076334"/>
          <a:ext cx="2634141" cy="24023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855" tIns="0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1800" b="1" kern="1200" dirty="0">
              <a:solidFill>
                <a:schemeClr val="tx1"/>
              </a:solidFill>
            </a:rPr>
            <a:t>MINGAS COMUNITARIAS CON PERSONAL Y MAQUINARIA DE LA PREFECTURA SE LOGRARON REALIZAR VARIOS TRABAJOS ADECENTAMIENTO  Y </a:t>
          </a:r>
          <a:r>
            <a:rPr lang="es-EC" sz="1800" b="1" kern="1200">
              <a:solidFill>
                <a:schemeClr val="tx1"/>
              </a:solidFill>
            </a:rPr>
            <a:t>DRENAJES EN LAS COMUNIDADES </a:t>
          </a:r>
          <a:endParaRPr lang="es-EC" sz="1800" b="1" kern="1200" dirty="0">
            <a:solidFill>
              <a:schemeClr val="tx1"/>
            </a:solidFill>
          </a:endParaRPr>
        </a:p>
      </dsp:txBody>
      <dsp:txXfrm>
        <a:off x="3347012" y="3076334"/>
        <a:ext cx="2634141" cy="2402379"/>
      </dsp:txXfrm>
    </dsp:sp>
    <dsp:sp modelId="{525BC438-3518-4105-9E53-E433293002AF}">
      <dsp:nvSpPr>
        <dsp:cNvPr id="0" name=""/>
        <dsp:cNvSpPr/>
      </dsp:nvSpPr>
      <dsp:spPr>
        <a:xfrm>
          <a:off x="6200079" y="1145804"/>
          <a:ext cx="753897" cy="56995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E99DF4-739D-4E9C-86CA-E5BD1D39C01E}">
      <dsp:nvSpPr>
        <dsp:cNvPr id="0" name=""/>
        <dsp:cNvSpPr/>
      </dsp:nvSpPr>
      <dsp:spPr>
        <a:xfrm>
          <a:off x="5806894" y="2509762"/>
          <a:ext cx="2860484" cy="24924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8523" tIns="0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1800" b="1" kern="1200" dirty="0"/>
            <a:t>ENTREGA  DE 55.755 ALEVINES DE TILAPIA A 89 FAMILIAS DE LAS COMUNIDADES LIBERTAD, ROSAL, MURIALDO, NUEVOS HORIZONTES, COLONIA INDEPENDENCIA Y CABECERA PARROQUIAL,</a:t>
          </a:r>
          <a:endParaRPr lang="es-EC" sz="1800" b="1" kern="1200" dirty="0">
            <a:solidFill>
              <a:schemeClr val="tx1"/>
            </a:solidFill>
          </a:endParaRPr>
        </a:p>
      </dsp:txBody>
      <dsp:txXfrm>
        <a:off x="5806894" y="2509762"/>
        <a:ext cx="2860484" cy="249243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E4B7AD-4001-4C45-962D-EA6FEADA511D}">
      <dsp:nvSpPr>
        <dsp:cNvPr id="0" name=""/>
        <dsp:cNvSpPr/>
      </dsp:nvSpPr>
      <dsp:spPr>
        <a:xfrm>
          <a:off x="0" y="0"/>
          <a:ext cx="8667379" cy="5417111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A833E2-FC04-4350-BFAE-BC524751C64E}">
      <dsp:nvSpPr>
        <dsp:cNvPr id="0" name=""/>
        <dsp:cNvSpPr/>
      </dsp:nvSpPr>
      <dsp:spPr>
        <a:xfrm>
          <a:off x="1925438" y="2413548"/>
          <a:ext cx="1461604" cy="6440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1B33F-69B0-4869-9563-425CDDB13205}">
      <dsp:nvSpPr>
        <dsp:cNvPr id="0" name=""/>
        <dsp:cNvSpPr/>
      </dsp:nvSpPr>
      <dsp:spPr>
        <a:xfrm>
          <a:off x="2166844" y="3160567"/>
          <a:ext cx="2816898" cy="23131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743" tIns="0" rIns="0" bIns="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2200" b="1" kern="1200" dirty="0"/>
            <a:t>SE REALIZÓ EL RECAPEO AL INGRESO A LA COMUNIDAD MURIALDO E INGRESO AL BALNEARIO FÁTIMA, </a:t>
          </a:r>
          <a:endParaRPr lang="es-EC" sz="2200" b="1" kern="1200" dirty="0">
            <a:solidFill>
              <a:schemeClr val="tx1"/>
            </a:solidFill>
          </a:endParaRPr>
        </a:p>
      </dsp:txBody>
      <dsp:txXfrm>
        <a:off x="2166844" y="3160567"/>
        <a:ext cx="2816898" cy="2313106"/>
      </dsp:txXfrm>
    </dsp:sp>
    <dsp:sp modelId="{9985D157-6620-4D96-BE54-F783DF789354}">
      <dsp:nvSpPr>
        <dsp:cNvPr id="0" name=""/>
        <dsp:cNvSpPr/>
      </dsp:nvSpPr>
      <dsp:spPr>
        <a:xfrm>
          <a:off x="4989383" y="1550251"/>
          <a:ext cx="1346921" cy="52004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262C10-6F32-4484-B532-3C628E299CB5}">
      <dsp:nvSpPr>
        <dsp:cNvPr id="0" name=""/>
        <dsp:cNvSpPr/>
      </dsp:nvSpPr>
      <dsp:spPr>
        <a:xfrm>
          <a:off x="4702473" y="2613817"/>
          <a:ext cx="3578531" cy="29164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5560" tIns="0" rIns="0" bIns="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2200" kern="1200" dirty="0">
              <a:solidFill>
                <a:schemeClr val="tx1"/>
              </a:solidFill>
            </a:rPr>
            <a:t>15 PRODUCTORES AGRÍCOLAS DE LA COMUNIDAD LA LIBERTAD, SE BENEFICIARON DE LA ENTREGA DE 975 PLANTAS ENTRE HORTALIZAS Y CÍTRICOS, ASÍ COMO DE 150 SACOS DE ABONO ORGÁNICO.</a:t>
          </a:r>
          <a:endParaRPr lang="es-EC" sz="2200" b="1" kern="1200" dirty="0">
            <a:solidFill>
              <a:schemeClr val="tx1"/>
            </a:solidFill>
          </a:endParaRPr>
        </a:p>
      </dsp:txBody>
      <dsp:txXfrm>
        <a:off x="4702473" y="2613817"/>
        <a:ext cx="3578531" cy="291641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BE4D77-D93D-4039-BE2E-CA09DE656CB9}">
      <dsp:nvSpPr>
        <dsp:cNvPr id="0" name=""/>
        <dsp:cNvSpPr/>
      </dsp:nvSpPr>
      <dsp:spPr>
        <a:xfrm>
          <a:off x="2591823" y="517130"/>
          <a:ext cx="1466885" cy="9534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1400" b="1" kern="1200" dirty="0"/>
            <a:t>SOCIO CULTURAL</a:t>
          </a:r>
        </a:p>
      </dsp:txBody>
      <dsp:txXfrm>
        <a:off x="2638368" y="563675"/>
        <a:ext cx="1373795" cy="860385"/>
      </dsp:txXfrm>
    </dsp:sp>
    <dsp:sp modelId="{A4A4DB66-0497-4FEB-89AB-B8FC3AF00DD0}">
      <dsp:nvSpPr>
        <dsp:cNvPr id="0" name=""/>
        <dsp:cNvSpPr/>
      </dsp:nvSpPr>
      <dsp:spPr>
        <a:xfrm>
          <a:off x="2112011" y="713112"/>
          <a:ext cx="4488967" cy="4488967"/>
        </a:xfrm>
        <a:custGeom>
          <a:avLst/>
          <a:gdLst/>
          <a:ahLst/>
          <a:cxnLst/>
          <a:rect l="0" t="0" r="0" b="0"/>
          <a:pathLst>
            <a:path>
              <a:moveTo>
                <a:pt x="1952108" y="19124"/>
              </a:moveTo>
              <a:arcTo wR="2244483" hR="2244483" stAng="15750909" swAng="821381"/>
            </a:path>
          </a:pathLst>
        </a:custGeom>
        <a:noFill/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3135FE-61B5-43A4-BB7A-08FC977FF6DC}">
      <dsp:nvSpPr>
        <dsp:cNvPr id="0" name=""/>
        <dsp:cNvSpPr/>
      </dsp:nvSpPr>
      <dsp:spPr>
        <a:xfrm>
          <a:off x="4604511" y="491408"/>
          <a:ext cx="1466885" cy="9534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RECURSOS ENFRENTAR  COVID 19</a:t>
          </a:r>
          <a:endParaRPr lang="es-EC" sz="1400" b="1" kern="1200" dirty="0"/>
        </a:p>
      </dsp:txBody>
      <dsp:txXfrm>
        <a:off x="4651056" y="537953"/>
        <a:ext cx="1373795" cy="860385"/>
      </dsp:txXfrm>
    </dsp:sp>
    <dsp:sp modelId="{E5647548-3B80-4979-B6F4-117A5426FE7C}">
      <dsp:nvSpPr>
        <dsp:cNvPr id="0" name=""/>
        <dsp:cNvSpPr/>
      </dsp:nvSpPr>
      <dsp:spPr>
        <a:xfrm>
          <a:off x="2693472" y="1224428"/>
          <a:ext cx="4488967" cy="4488967"/>
        </a:xfrm>
        <a:custGeom>
          <a:avLst/>
          <a:gdLst/>
          <a:ahLst/>
          <a:cxnLst/>
          <a:rect l="0" t="0" r="0" b="0"/>
          <a:pathLst>
            <a:path>
              <a:moveTo>
                <a:pt x="3224144" y="225084"/>
              </a:moveTo>
              <a:arcTo wR="2244483" hR="2244483" stAng="17752751" swAng="1615651"/>
            </a:path>
          </a:pathLst>
        </a:custGeom>
        <a:noFill/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519D06-7C65-4512-A65B-2CAEA9968651}">
      <dsp:nvSpPr>
        <dsp:cNvPr id="0" name=""/>
        <dsp:cNvSpPr/>
      </dsp:nvSpPr>
      <dsp:spPr>
        <a:xfrm>
          <a:off x="6070974" y="2120614"/>
          <a:ext cx="1466885" cy="9534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1400" b="1" kern="1200" dirty="0"/>
            <a:t>BIOFÍSICO - AMBIENTE</a:t>
          </a:r>
        </a:p>
      </dsp:txBody>
      <dsp:txXfrm>
        <a:off x="6117519" y="2167159"/>
        <a:ext cx="1373795" cy="860385"/>
      </dsp:txXfrm>
    </dsp:sp>
    <dsp:sp modelId="{AF0853A8-D691-406A-9257-D7FDE8926C68}">
      <dsp:nvSpPr>
        <dsp:cNvPr id="0" name=""/>
        <dsp:cNvSpPr/>
      </dsp:nvSpPr>
      <dsp:spPr>
        <a:xfrm>
          <a:off x="2403337" y="136462"/>
          <a:ext cx="4488967" cy="4488967"/>
        </a:xfrm>
        <a:custGeom>
          <a:avLst/>
          <a:gdLst/>
          <a:ahLst/>
          <a:cxnLst/>
          <a:rect l="0" t="0" r="0" b="0"/>
          <a:pathLst>
            <a:path>
              <a:moveTo>
                <a:pt x="4375789" y="2948216"/>
              </a:moveTo>
              <a:arcTo wR="2244483" hR="2244483" stAng="1096358" swAng="1690494"/>
            </a:path>
          </a:pathLst>
        </a:custGeom>
        <a:noFill/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CF922D-C606-4FBE-BDE0-2E1427190315}">
      <dsp:nvSpPr>
        <dsp:cNvPr id="0" name=""/>
        <dsp:cNvSpPr/>
      </dsp:nvSpPr>
      <dsp:spPr>
        <a:xfrm>
          <a:off x="4998486" y="4015278"/>
          <a:ext cx="1466885" cy="9534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1400" b="1" kern="1200" dirty="0"/>
            <a:t>POLÍTICO INSTITUCIONAL</a:t>
          </a:r>
        </a:p>
      </dsp:txBody>
      <dsp:txXfrm>
        <a:off x="5045031" y="4061823"/>
        <a:ext cx="1373795" cy="860385"/>
      </dsp:txXfrm>
    </dsp:sp>
    <dsp:sp modelId="{F7B6E4BD-E459-476B-A622-D2458FFAE0B6}">
      <dsp:nvSpPr>
        <dsp:cNvPr id="0" name=""/>
        <dsp:cNvSpPr/>
      </dsp:nvSpPr>
      <dsp:spPr>
        <a:xfrm>
          <a:off x="2269172" y="434975"/>
          <a:ext cx="4488967" cy="4488967"/>
        </a:xfrm>
        <a:custGeom>
          <a:avLst/>
          <a:gdLst/>
          <a:ahLst/>
          <a:cxnLst/>
          <a:rect l="0" t="0" r="0" b="0"/>
          <a:pathLst>
            <a:path>
              <a:moveTo>
                <a:pt x="2716275" y="4438821"/>
              </a:moveTo>
              <a:arcTo wR="2244483" hR="2244483" stAng="4671953" swAng="2034310"/>
            </a:path>
          </a:pathLst>
        </a:custGeom>
        <a:noFill/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0CE1E1-8A3F-413E-B6B7-C01B73D4FBEB}">
      <dsp:nvSpPr>
        <dsp:cNvPr id="0" name=""/>
        <dsp:cNvSpPr/>
      </dsp:nvSpPr>
      <dsp:spPr>
        <a:xfrm>
          <a:off x="2201917" y="3859019"/>
          <a:ext cx="1466885" cy="9534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1400" b="1" kern="1200" dirty="0"/>
            <a:t>MOVILIDAD CONECTIVIDAD Y ENERGÍA</a:t>
          </a:r>
        </a:p>
      </dsp:txBody>
      <dsp:txXfrm>
        <a:off x="2248462" y="3905564"/>
        <a:ext cx="1373795" cy="860385"/>
      </dsp:txXfrm>
    </dsp:sp>
    <dsp:sp modelId="{8312EA17-84E8-49A4-A7E8-9148A20C57D6}">
      <dsp:nvSpPr>
        <dsp:cNvPr id="0" name=""/>
        <dsp:cNvSpPr/>
      </dsp:nvSpPr>
      <dsp:spPr>
        <a:xfrm>
          <a:off x="1679020" y="-146031"/>
          <a:ext cx="4488967" cy="4488967"/>
        </a:xfrm>
        <a:custGeom>
          <a:avLst/>
          <a:gdLst/>
          <a:ahLst/>
          <a:cxnLst/>
          <a:rect l="0" t="0" r="0" b="0"/>
          <a:pathLst>
            <a:path>
              <a:moveTo>
                <a:pt x="846509" y="4000437"/>
              </a:moveTo>
              <a:arcTo wR="2244483" hR="2244483" stAng="7711468" swAng="1119147"/>
            </a:path>
          </a:pathLst>
        </a:custGeom>
        <a:noFill/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6DACA9-2579-43B0-813D-5A7B012E3FD8}">
      <dsp:nvSpPr>
        <dsp:cNvPr id="0" name=""/>
        <dsp:cNvSpPr/>
      </dsp:nvSpPr>
      <dsp:spPr>
        <a:xfrm>
          <a:off x="1229792" y="2355349"/>
          <a:ext cx="1466885" cy="9534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1400" b="1" kern="1200" dirty="0"/>
            <a:t>ECONÓMICO PRODUCTIVO</a:t>
          </a:r>
        </a:p>
      </dsp:txBody>
      <dsp:txXfrm>
        <a:off x="1276337" y="2401894"/>
        <a:ext cx="1373795" cy="860385"/>
      </dsp:txXfrm>
    </dsp:sp>
    <dsp:sp modelId="{CE4DFF3C-DAB7-4508-9917-6A79F184FD4F}">
      <dsp:nvSpPr>
        <dsp:cNvPr id="0" name=""/>
        <dsp:cNvSpPr/>
      </dsp:nvSpPr>
      <dsp:spPr>
        <a:xfrm>
          <a:off x="1754785" y="1109868"/>
          <a:ext cx="4488967" cy="4488967"/>
        </a:xfrm>
        <a:custGeom>
          <a:avLst/>
          <a:gdLst/>
          <a:ahLst/>
          <a:cxnLst/>
          <a:rect l="0" t="0" r="0" b="0"/>
          <a:pathLst>
            <a:path>
              <a:moveTo>
                <a:pt x="239889" y="1234875"/>
              </a:moveTo>
              <a:arcTo wR="2244483" hR="2244483" stAng="12403918" swAng="1801757"/>
            </a:path>
          </a:pathLst>
        </a:custGeom>
        <a:noFill/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46AC2F-3C16-40B2-B4E1-00BD6AEBBCD3}">
      <dsp:nvSpPr>
        <dsp:cNvPr id="0" name=""/>
        <dsp:cNvSpPr/>
      </dsp:nvSpPr>
      <dsp:spPr>
        <a:xfrm>
          <a:off x="-6744108" y="-1031670"/>
          <a:ext cx="8030032" cy="8030032"/>
        </a:xfrm>
        <a:prstGeom prst="blockArc">
          <a:avLst>
            <a:gd name="adj1" fmla="val 18900000"/>
            <a:gd name="adj2" fmla="val 2700000"/>
            <a:gd name="adj3" fmla="val 269"/>
          </a:avLst>
        </a:pr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391F9D-265B-43EC-968B-30130BADB909}">
      <dsp:nvSpPr>
        <dsp:cNvPr id="0" name=""/>
        <dsp:cNvSpPr/>
      </dsp:nvSpPr>
      <dsp:spPr>
        <a:xfrm>
          <a:off x="828176" y="596669"/>
          <a:ext cx="7199009" cy="1193338"/>
        </a:xfrm>
        <a:prstGeom prst="rect">
          <a:avLst/>
        </a:prstGeom>
        <a:noFill/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accent1"/>
        </a:fontRef>
      </dsp:style>
      <dsp:txBody>
        <a:bodyPr spcFirstLastPara="0" vert="horz" wrap="square" lIns="947212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2400" b="1" kern="1200" dirty="0"/>
            <a:t>DEPORTE                               </a:t>
          </a:r>
          <a:r>
            <a:rPr lang="es-EC" sz="2400" b="1" i="0" u="sng" kern="1200" dirty="0"/>
            <a:t> 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2400" b="1" i="0" u="sng" kern="1200" dirty="0"/>
            <a:t>2,974.06 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2400" b="1" i="0" u="sng" kern="1200" dirty="0"/>
            <a:t> </a:t>
          </a:r>
          <a:endParaRPr lang="es-EC" sz="2400" b="1" u="sng" kern="1200" dirty="0"/>
        </a:p>
      </dsp:txBody>
      <dsp:txXfrm>
        <a:off x="828176" y="596669"/>
        <a:ext cx="7199009" cy="1193338"/>
      </dsp:txXfrm>
    </dsp:sp>
    <dsp:sp modelId="{F8607CE6-C8EB-4857-A0FE-401CAF9F765E}">
      <dsp:nvSpPr>
        <dsp:cNvPr id="0" name=""/>
        <dsp:cNvSpPr/>
      </dsp:nvSpPr>
      <dsp:spPr>
        <a:xfrm>
          <a:off x="82340" y="447501"/>
          <a:ext cx="1491672" cy="1491672"/>
        </a:xfrm>
        <a:prstGeom prst="ellipse">
          <a:avLst/>
        </a:prstGeom>
        <a:blipFill rotWithShape="0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C04B6C-81E4-4DF8-AFB9-0FEF781568B6}">
      <dsp:nvSpPr>
        <dsp:cNvPr id="0" name=""/>
        <dsp:cNvSpPr/>
      </dsp:nvSpPr>
      <dsp:spPr>
        <a:xfrm>
          <a:off x="1261955" y="2386676"/>
          <a:ext cx="6765231" cy="1193338"/>
        </a:xfrm>
        <a:prstGeom prst="rect">
          <a:avLst/>
        </a:prstGeom>
        <a:noFill/>
        <a:ln w="9525" cap="flat" cmpd="sng" algn="ctr">
          <a:solidFill>
            <a:schemeClr val="accent5"/>
          </a:solidFill>
          <a:prstDash val="solid"/>
          <a:round/>
          <a:headEnd type="none" w="med" len="med"/>
          <a:tailEnd type="none" w="med" len="me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accent5"/>
        </a:fontRef>
      </dsp:style>
      <dsp:txBody>
        <a:bodyPr spcFirstLastPara="0" vert="horz" wrap="square" lIns="947212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2400" b="1" kern="1200" dirty="0"/>
            <a:t>GRUPOS DE ATENCIÓN PRIORITARIA      </a:t>
          </a:r>
          <a:r>
            <a:rPr lang="es-EC" sz="2400" b="1" i="0" u="sng" kern="1200" dirty="0"/>
            <a:t>3.765,00</a:t>
          </a:r>
          <a:r>
            <a:rPr lang="es-EC" sz="2400" b="1" i="0" u="none" kern="1200" dirty="0"/>
            <a:t> </a:t>
          </a:r>
          <a:endParaRPr lang="es-EC" sz="2400" b="1" kern="1200" dirty="0"/>
        </a:p>
      </dsp:txBody>
      <dsp:txXfrm>
        <a:off x="1261955" y="2386676"/>
        <a:ext cx="6765231" cy="1193338"/>
      </dsp:txXfrm>
    </dsp:sp>
    <dsp:sp modelId="{57093481-8716-453A-9C7C-43259C28B56B}">
      <dsp:nvSpPr>
        <dsp:cNvPr id="0" name=""/>
        <dsp:cNvSpPr/>
      </dsp:nvSpPr>
      <dsp:spPr>
        <a:xfrm>
          <a:off x="516118" y="2237509"/>
          <a:ext cx="1491672" cy="14916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9A65E0-B8B5-4169-922C-3BC99E32F87B}">
      <dsp:nvSpPr>
        <dsp:cNvPr id="0" name=""/>
        <dsp:cNvSpPr/>
      </dsp:nvSpPr>
      <dsp:spPr>
        <a:xfrm>
          <a:off x="828176" y="4176683"/>
          <a:ext cx="7199009" cy="1193338"/>
        </a:xfrm>
        <a:prstGeom prst="rect">
          <a:avLst/>
        </a:prstGeom>
        <a:noFill/>
        <a:ln w="9525" cap="flat" cmpd="sng" algn="ctr">
          <a:solidFill>
            <a:schemeClr val="accent6"/>
          </a:solidFill>
          <a:prstDash val="solid"/>
          <a:round/>
          <a:headEnd type="none" w="med" len="med"/>
          <a:tailEnd type="none" w="med" len="me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accent6"/>
        </a:fontRef>
      </dsp:style>
      <dsp:txBody>
        <a:bodyPr spcFirstLastPara="0" vert="horz" wrap="square" lIns="947212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C" sz="2400" b="1" kern="1200" dirty="0"/>
            <a:t>EFFESTIVIDADES, EMÉRIDES Y CULTURA       </a:t>
          </a:r>
          <a:r>
            <a:rPr lang="es-EC" sz="2400" b="1" i="0" u="sng" kern="1200" dirty="0"/>
            <a:t>2.428,16</a:t>
          </a:r>
          <a:r>
            <a:rPr lang="es-EC" sz="2400" b="1" i="0" u="none" kern="1200" dirty="0"/>
            <a:t> </a:t>
          </a:r>
          <a:endParaRPr lang="es-EC" sz="2400" b="1" kern="1200" dirty="0"/>
        </a:p>
      </dsp:txBody>
      <dsp:txXfrm>
        <a:off x="828176" y="4176683"/>
        <a:ext cx="7199009" cy="1193338"/>
      </dsp:txXfrm>
    </dsp:sp>
    <dsp:sp modelId="{5B8D3043-BC9B-464F-A632-161DCFA5B9DA}">
      <dsp:nvSpPr>
        <dsp:cNvPr id="0" name=""/>
        <dsp:cNvSpPr/>
      </dsp:nvSpPr>
      <dsp:spPr>
        <a:xfrm>
          <a:off x="82340" y="4027516"/>
          <a:ext cx="1491672" cy="14916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C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D467AF-D492-459B-9E01-9207CB532876}" type="datetimeFigureOut">
              <a:rPr lang="es-EC" smtClean="0"/>
              <a:t>23/8/2021</a:t>
            </a:fld>
            <a:endParaRPr lang="es-EC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C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C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ADFF5F-55C6-45DB-9878-1B6B17C2C80B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20781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3462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9207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411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76785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620611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8021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1289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529784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8/23/2021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47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4908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11602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39027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450270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0783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68034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6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8/23/2021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52730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60" r:id="rId1"/>
    <p:sldLayoutId id="2147484161" r:id="rId2"/>
    <p:sldLayoutId id="2147484162" r:id="rId3"/>
    <p:sldLayoutId id="2147484163" r:id="rId4"/>
    <p:sldLayoutId id="2147484164" r:id="rId5"/>
    <p:sldLayoutId id="2147484165" r:id="rId6"/>
    <p:sldLayoutId id="2147484166" r:id="rId7"/>
    <p:sldLayoutId id="2147484167" r:id="rId8"/>
    <p:sldLayoutId id="2147484168" r:id="rId9"/>
    <p:sldLayoutId id="2147484169" r:id="rId10"/>
    <p:sldLayoutId id="2147484170" r:id="rId11"/>
    <p:sldLayoutId id="2147484171" r:id="rId12"/>
    <p:sldLayoutId id="2147484172" r:id="rId13"/>
    <p:sldLayoutId id="2147484173" r:id="rId14"/>
    <p:sldLayoutId id="2147484174" r:id="rId15"/>
    <p:sldLayoutId id="214748417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36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7.jpe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7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42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diagramLayout" Target="../diagrams/layout5.xml"/><Relationship Id="rId7" Type="http://schemas.openxmlformats.org/officeDocument/2006/relationships/image" Target="../media/image44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10" Type="http://schemas.openxmlformats.org/officeDocument/2006/relationships/image" Target="../media/image7.jpeg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diagramLayout" Target="../diagrams/layout6.xml"/><Relationship Id="rId7" Type="http://schemas.openxmlformats.org/officeDocument/2006/relationships/image" Target="../media/image47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7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7.jpe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diagramLayout" Target="../diagrams/layout9.xml"/><Relationship Id="rId7" Type="http://schemas.openxmlformats.org/officeDocument/2006/relationships/image" Target="../media/image58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9.xml"/><Relationship Id="rId11" Type="http://schemas.openxmlformats.org/officeDocument/2006/relationships/image" Target="../media/image7.jpeg"/><Relationship Id="rId5" Type="http://schemas.openxmlformats.org/officeDocument/2006/relationships/diagramColors" Target="../diagrams/colors9.xml"/><Relationship Id="rId10" Type="http://schemas.openxmlformats.org/officeDocument/2006/relationships/image" Target="../media/image61.jpeg"/><Relationship Id="rId4" Type="http://schemas.openxmlformats.org/officeDocument/2006/relationships/diagramQuickStyle" Target="../diagrams/quickStyle9.xml"/><Relationship Id="rId9" Type="http://schemas.openxmlformats.org/officeDocument/2006/relationships/image" Target="../media/image6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diagramLayout" Target="../diagrams/layout10.xml"/><Relationship Id="rId7" Type="http://schemas.openxmlformats.org/officeDocument/2006/relationships/image" Target="../media/image67.jpe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10" Type="http://schemas.openxmlformats.org/officeDocument/2006/relationships/image" Target="../media/image7.jpeg"/><Relationship Id="rId4" Type="http://schemas.openxmlformats.org/officeDocument/2006/relationships/diagramQuickStyle" Target="../diagrams/quickStyle10.xml"/><Relationship Id="rId9" Type="http://schemas.openxmlformats.org/officeDocument/2006/relationships/image" Target="../media/image6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95.jpeg"/><Relationship Id="rId4" Type="http://schemas.openxmlformats.org/officeDocument/2006/relationships/image" Target="../media/image1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9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7" Type="http://schemas.openxmlformats.org/officeDocument/2006/relationships/image" Target="../media/image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2.jpeg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0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113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2">
            <a:extLst>
              <a:ext uri="{FF2B5EF4-FFF2-40B4-BE49-F238E27FC236}">
                <a16:creationId xmlns:a16="http://schemas.microsoft.com/office/drawing/2014/main" id="{4710EDED-E293-4C9F-ACA8-A1BC8A6A4CE8}"/>
              </a:ext>
            </a:extLst>
          </p:cNvPr>
          <p:cNvSpPr/>
          <p:nvPr/>
        </p:nvSpPr>
        <p:spPr>
          <a:xfrm>
            <a:off x="3020036" y="874761"/>
            <a:ext cx="5957090" cy="664124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 u="sng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D40B9F1-1056-4CFD-8E4C-70F299A8FADE}"/>
              </a:ext>
            </a:extLst>
          </p:cNvPr>
          <p:cNvSpPr txBox="1"/>
          <p:nvPr/>
        </p:nvSpPr>
        <p:spPr>
          <a:xfrm>
            <a:off x="2105637" y="2007135"/>
            <a:ext cx="7432645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GOBIERNO AUTÓNOMO DESCENTRALIZADO PARROQUIAL RURAL DE FÁTIMA</a:t>
            </a:r>
          </a:p>
          <a:p>
            <a:pPr algn="ctr"/>
            <a:br>
              <a:rPr lang="es-EC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s-EC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PERIODO </a:t>
            </a:r>
          </a:p>
          <a:p>
            <a:pPr algn="ctr"/>
            <a:r>
              <a:rPr lang="es-EC" sz="6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2020</a:t>
            </a:r>
          </a:p>
          <a:p>
            <a:pPr algn="ctr"/>
            <a:r>
              <a:rPr lang="es-EC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PASTAZA - ECUADOR</a:t>
            </a:r>
            <a:endParaRPr lang="es-EC" sz="1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3FF0E9B7-975E-474A-B5B6-9EE76849DB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49" y="1"/>
            <a:ext cx="1577406" cy="80336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1C3B8D52-39EE-4715-A9DC-61E87704748D}"/>
              </a:ext>
            </a:extLst>
          </p:cNvPr>
          <p:cNvSpPr txBox="1"/>
          <p:nvPr/>
        </p:nvSpPr>
        <p:spPr>
          <a:xfrm>
            <a:off x="2542317" y="6414925"/>
            <a:ext cx="69125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30295">
              <a:lnSpc>
                <a:spcPct val="100000"/>
              </a:lnSpc>
              <a:spcBef>
                <a:spcPts val="2560"/>
              </a:spcBef>
            </a:pPr>
            <a:r>
              <a:rPr lang="es-EC" sz="1800" i="1" spc="114" dirty="0">
                <a:solidFill>
                  <a:schemeClr val="accent1"/>
                </a:solidFill>
                <a:latin typeface="Arial"/>
                <a:cs typeface="Arial"/>
              </a:rPr>
              <a:t>“</a:t>
            </a:r>
            <a:r>
              <a:rPr lang="es-EC" i="1" spc="114" dirty="0">
                <a:solidFill>
                  <a:schemeClr val="accent1"/>
                </a:solidFill>
                <a:latin typeface="Arial"/>
                <a:cs typeface="Arial"/>
              </a:rPr>
              <a:t>El </a:t>
            </a:r>
            <a:r>
              <a:rPr lang="es-EC" sz="1800" i="1" spc="195" dirty="0">
                <a:solidFill>
                  <a:schemeClr val="accent1"/>
                </a:solidFill>
                <a:latin typeface="Arial"/>
                <a:cs typeface="Arial"/>
              </a:rPr>
              <a:t>Derechos de todos”</a:t>
            </a:r>
            <a:endParaRPr lang="es-EC" sz="1800" dirty="0">
              <a:solidFill>
                <a:schemeClr val="accent1"/>
              </a:solidFill>
              <a:latin typeface="Arial"/>
              <a:cs typeface="Arial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B849AE9-DD4D-4238-BAEB-DCCBFEF852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31331" y="0"/>
            <a:ext cx="2160669" cy="62973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50E9219-288B-4D05-905B-395A1AEF81A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932661" y="669366"/>
            <a:ext cx="1221590" cy="629733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C04DE9D1-B8A6-47D0-9F0C-9505F85A676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4455" y="3775068"/>
            <a:ext cx="2838957" cy="197625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FDEBEEE7-D97A-4365-A635-050EA44F40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0103" y="3789140"/>
            <a:ext cx="2854046" cy="1962179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70775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978EB93C-72FA-4F33-97F3-EAAF1EB62D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0092974"/>
              </p:ext>
            </p:extLst>
          </p:nvPr>
        </p:nvGraphicFramePr>
        <p:xfrm>
          <a:off x="233482" y="887266"/>
          <a:ext cx="9559998" cy="5519083"/>
        </p:xfrm>
        <a:graphic>
          <a:graphicData uri="http://schemas.openxmlformats.org/drawingml/2006/table">
            <a:tbl>
              <a:tblPr firstRow="1" bandRow="1"/>
              <a:tblGrid>
                <a:gridCol w="3241737">
                  <a:extLst>
                    <a:ext uri="{9D8B030D-6E8A-4147-A177-3AD203B41FA5}">
                      <a16:colId xmlns:a16="http://schemas.microsoft.com/office/drawing/2014/main" val="3893180948"/>
                    </a:ext>
                  </a:extLst>
                </a:gridCol>
                <a:gridCol w="6318261">
                  <a:extLst>
                    <a:ext uri="{9D8B030D-6E8A-4147-A177-3AD203B41FA5}">
                      <a16:colId xmlns:a16="http://schemas.microsoft.com/office/drawing/2014/main" val="3478092626"/>
                    </a:ext>
                  </a:extLst>
                </a:gridCol>
              </a:tblGrid>
              <a:tr h="227058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NORMA LEGAL</a:t>
                      </a:r>
                    </a:p>
                  </a:txBody>
                  <a:tcPr marL="4669" marR="4669" marT="46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ARTÍCULOS</a:t>
                      </a:r>
                    </a:p>
                  </a:txBody>
                  <a:tcPr marL="4669" marR="4669" marT="46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9208691"/>
                  </a:ext>
                </a:extLst>
              </a:tr>
              <a:tr h="637869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Constitución de  la República  del Ecuador</a:t>
                      </a:r>
                    </a:p>
                  </a:txBody>
                  <a:tcPr marL="4669" marR="4669" marT="46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Art. 100 .- numeral 4) </a:t>
                      </a:r>
                      <a:r>
                        <a:rPr lang="es-EC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“Fortalecer la democracia con mecanismos permanentes  de trasparencia, rendición de cuentas y control social”. </a:t>
                      </a:r>
                    </a:p>
                  </a:txBody>
                  <a:tcPr marL="4669" marR="4669" marT="46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387032"/>
                  </a:ext>
                </a:extLst>
              </a:tr>
              <a:tr h="169558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Ley Orgánica de Participación  Ciudadana </a:t>
                      </a:r>
                    </a:p>
                  </a:txBody>
                  <a:tcPr marL="4669" marR="4669" marT="46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Art. 89.- Define la rendición de cuentas como</a:t>
                      </a:r>
                      <a:r>
                        <a:rPr lang="es-EC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“Se concibe la rendición de cuentas como un proceso sistemático, deliberado, interactivo y universal, que involucra a autoridades, funcionarios y funcionarias o sus representantes y representantes legales, según  sea el caso, que estén obligadas u obligadas a informar  y someterse a evaluación de la ciudadanía  por las acciones u omisiones  en el ejercicio de su gestión y en la administración de recursos públicos”</a:t>
                      </a:r>
                    </a:p>
                  </a:txBody>
                  <a:tcPr marL="4669" marR="4669" marT="46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6792429"/>
                  </a:ext>
                </a:extLst>
              </a:tr>
              <a:tr h="637869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Ley Orgánica del Consejo  Participación  Ciudadana y Control Social</a:t>
                      </a:r>
                    </a:p>
                  </a:txBody>
                  <a:tcPr marL="4669" marR="4669" marT="46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Art. 11.- Obligados a rendir cuentas: </a:t>
                      </a:r>
                      <a:r>
                        <a:rPr lang="es-EC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"Tienen la obligación de rendir cuentas  las autoridades del Estado electas o de libre remoción…"</a:t>
                      </a:r>
                    </a:p>
                  </a:txBody>
                  <a:tcPr marL="4669" marR="4669" marT="46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382571"/>
                  </a:ext>
                </a:extLst>
              </a:tr>
              <a:tr h="67357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Código Orgánico de Organización Territorial Autonomía y Descentralización</a:t>
                      </a:r>
                    </a:p>
                  </a:txBody>
                  <a:tcPr marL="4669" marR="4669" marT="46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Art. 266.- Rendición de cuenta: </a:t>
                      </a:r>
                      <a:r>
                        <a:rPr lang="es-EC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 final del ejercicio fiscal. </a:t>
                      </a:r>
                    </a:p>
                  </a:txBody>
                  <a:tcPr marL="4669" marR="4669" marT="46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20892"/>
                  </a:ext>
                </a:extLst>
              </a:tr>
              <a:tr h="27793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s-EC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Consejo de Participación Ciudadana y Control Social </a:t>
                      </a:r>
                    </a:p>
                  </a:txBody>
                  <a:tcPr marL="4669" marR="4669" marT="46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Reglamento de Rendición de  Cuentas 2020.</a:t>
                      </a:r>
                    </a:p>
                  </a:txBody>
                  <a:tcPr marL="4669" marR="4669" marT="46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7443671"/>
                  </a:ext>
                </a:extLst>
              </a:tr>
              <a:tr h="227058">
                <a:tc v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RESOLUCIÓN No. CPCCS-PLE-SG-069-2021-476  </a:t>
                      </a:r>
                    </a:p>
                  </a:txBody>
                  <a:tcPr marL="4669" marR="4669" marT="466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6565212"/>
                  </a:ext>
                </a:extLst>
              </a:tr>
            </a:tbl>
          </a:graphicData>
        </a:graphic>
      </p:graphicFrame>
      <p:pic>
        <p:nvPicPr>
          <p:cNvPr id="3" name="Imagen 2">
            <a:extLst>
              <a:ext uri="{FF2B5EF4-FFF2-40B4-BE49-F238E27FC236}">
                <a16:creationId xmlns:a16="http://schemas.microsoft.com/office/drawing/2014/main" id="{3F6EF6C8-A4E5-4265-A775-8EC8A69F3E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49" y="1"/>
            <a:ext cx="1577406" cy="80336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DD70AAB-08E9-4BA0-8CF7-773D36B33E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3B00BB53-971A-4159-84FD-034BDAE3F60A}"/>
              </a:ext>
            </a:extLst>
          </p:cNvPr>
          <p:cNvSpPr txBox="1"/>
          <p:nvPr/>
        </p:nvSpPr>
        <p:spPr>
          <a:xfrm>
            <a:off x="2880953" y="6490254"/>
            <a:ext cx="69125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30295">
              <a:lnSpc>
                <a:spcPct val="100000"/>
              </a:lnSpc>
              <a:spcBef>
                <a:spcPts val="2560"/>
              </a:spcBef>
            </a:pPr>
            <a:r>
              <a:rPr lang="es-EC" sz="1800" i="1" spc="114" dirty="0">
                <a:solidFill>
                  <a:schemeClr val="accent1"/>
                </a:solidFill>
                <a:latin typeface="Arial"/>
                <a:cs typeface="Arial"/>
              </a:rPr>
              <a:t>“</a:t>
            </a:r>
            <a:r>
              <a:rPr lang="es-EC" i="1" spc="114" dirty="0">
                <a:solidFill>
                  <a:schemeClr val="accent1"/>
                </a:solidFill>
                <a:latin typeface="Arial"/>
                <a:cs typeface="Arial"/>
              </a:rPr>
              <a:t>El </a:t>
            </a:r>
            <a:r>
              <a:rPr lang="es-EC" sz="1800" i="1" spc="195" dirty="0">
                <a:solidFill>
                  <a:schemeClr val="accent1"/>
                </a:solidFill>
                <a:latin typeface="Arial"/>
                <a:cs typeface="Arial"/>
              </a:rPr>
              <a:t>Derechos de todos”</a:t>
            </a:r>
            <a:endParaRPr lang="es-EC" sz="1800" dirty="0">
              <a:solidFill>
                <a:schemeClr val="accent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580517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3">
            <a:extLst>
              <a:ext uri="{FF2B5EF4-FFF2-40B4-BE49-F238E27FC236}">
                <a16:creationId xmlns:a16="http://schemas.microsoft.com/office/drawing/2014/main" id="{E7178AAE-82A8-4B66-BEBC-9E69B18D16A4}"/>
              </a:ext>
            </a:extLst>
          </p:cNvPr>
          <p:cNvSpPr/>
          <p:nvPr/>
        </p:nvSpPr>
        <p:spPr>
          <a:xfrm>
            <a:off x="1128045" y="1447531"/>
            <a:ext cx="7956134" cy="3073193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2">
            <a:extLst>
              <a:ext uri="{FF2B5EF4-FFF2-40B4-BE49-F238E27FC236}">
                <a16:creationId xmlns:a16="http://schemas.microsoft.com/office/drawing/2014/main" id="{69E9E94B-D260-404F-9854-C824065CC7F1}"/>
              </a:ext>
            </a:extLst>
          </p:cNvPr>
          <p:cNvSpPr/>
          <p:nvPr/>
        </p:nvSpPr>
        <p:spPr>
          <a:xfrm>
            <a:off x="4648200" y="672823"/>
            <a:ext cx="2144014" cy="490499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4845EE18-E4C0-49C9-B02E-8154B9B974B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837346" cy="935745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C1703134-4721-4BE5-AB00-5FCA46BF0B90}"/>
              </a:ext>
            </a:extLst>
          </p:cNvPr>
          <p:cNvSpPr txBox="1"/>
          <p:nvPr/>
        </p:nvSpPr>
        <p:spPr>
          <a:xfrm>
            <a:off x="2538964" y="6488668"/>
            <a:ext cx="69125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30295">
              <a:lnSpc>
                <a:spcPct val="100000"/>
              </a:lnSpc>
              <a:spcBef>
                <a:spcPts val="2560"/>
              </a:spcBef>
            </a:pPr>
            <a:r>
              <a:rPr lang="es-EC" b="1" i="1" spc="114" dirty="0">
                <a:solidFill>
                  <a:schemeClr val="accent1"/>
                </a:solidFill>
                <a:latin typeface="Arial Narrow" panose="020B0606020202030204" pitchFamily="34" charset="0"/>
                <a:cs typeface="Arial"/>
              </a:rPr>
              <a:t>“El </a:t>
            </a:r>
            <a:r>
              <a:rPr lang="es-EC" b="1" i="1" spc="195" dirty="0">
                <a:solidFill>
                  <a:schemeClr val="accent1"/>
                </a:solidFill>
                <a:latin typeface="Arial Narrow" panose="020B0606020202030204" pitchFamily="34" charset="0"/>
                <a:cs typeface="Arial"/>
              </a:rPr>
              <a:t>Derechos de todos”</a:t>
            </a:r>
            <a:endParaRPr lang="es-EC" b="1" dirty="0">
              <a:solidFill>
                <a:schemeClr val="accent1"/>
              </a:solidFill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F8F0D65-BACD-43F9-8BCE-9DE23A73B46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972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2">
            <a:extLst>
              <a:ext uri="{FF2B5EF4-FFF2-40B4-BE49-F238E27FC236}">
                <a16:creationId xmlns:a16="http://schemas.microsoft.com/office/drawing/2014/main" id="{96095C7A-50BF-4BBE-A490-7817453131D2}"/>
              </a:ext>
            </a:extLst>
          </p:cNvPr>
          <p:cNvSpPr/>
          <p:nvPr/>
        </p:nvSpPr>
        <p:spPr>
          <a:xfrm>
            <a:off x="4724400" y="1003713"/>
            <a:ext cx="2179574" cy="490499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96294DE-EC6D-488A-BA5E-BFE9D26C12D0}"/>
              </a:ext>
            </a:extLst>
          </p:cNvPr>
          <p:cNvSpPr txBox="1"/>
          <p:nvPr/>
        </p:nvSpPr>
        <p:spPr>
          <a:xfrm>
            <a:off x="1575562" y="1737489"/>
            <a:ext cx="732915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C" sz="2800" b="0" i="1" u="none" strike="noStrike" baseline="0" dirty="0">
                <a:latin typeface="Agency FB" panose="020B0503020202020204" pitchFamily="34" charset="0"/>
              </a:rPr>
              <a:t>La parroquia Fátima busca conformar un sistema de gobernanza participativo e incluyente para fortalecer las capacidades tanto políticas como sociales, y genera a través de un sistema de planificación participativa la posibilidad de dar solución a los problemas territoriales actuales a través de la elaboración de presupuestos participativos como herramienta para distribuir recursos asignados al GAD parroquial y complementar las necesidades de financiamiento a través de gestión del equipo político. </a:t>
            </a:r>
            <a:endParaRPr lang="es-EC" sz="2800" i="1" dirty="0">
              <a:latin typeface="Agency FB" panose="020B0503020202020204" pitchFamily="34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EC1C3762-0D60-4569-84F3-92F7631937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178270" cy="1109375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AAF82F5F-F05A-48A7-B0C6-16A1A7FD0131}"/>
              </a:ext>
            </a:extLst>
          </p:cNvPr>
          <p:cNvSpPr txBox="1"/>
          <p:nvPr/>
        </p:nvSpPr>
        <p:spPr>
          <a:xfrm>
            <a:off x="2639736" y="6488668"/>
            <a:ext cx="69125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30295">
              <a:lnSpc>
                <a:spcPct val="100000"/>
              </a:lnSpc>
              <a:spcBef>
                <a:spcPts val="2560"/>
              </a:spcBef>
            </a:pPr>
            <a:r>
              <a:rPr lang="es-EC" b="1" i="1" spc="114" dirty="0">
                <a:solidFill>
                  <a:schemeClr val="accent1"/>
                </a:solidFill>
                <a:latin typeface="Arial Narrow" panose="020B0606020202030204" pitchFamily="34" charset="0"/>
                <a:cs typeface="Arial"/>
              </a:rPr>
              <a:t>“El </a:t>
            </a:r>
            <a:r>
              <a:rPr lang="es-EC" b="1" i="1" spc="195" dirty="0">
                <a:solidFill>
                  <a:schemeClr val="accent1"/>
                </a:solidFill>
                <a:latin typeface="Arial Narrow" panose="020B0606020202030204" pitchFamily="34" charset="0"/>
                <a:cs typeface="Arial"/>
              </a:rPr>
              <a:t>Derechos de todos”</a:t>
            </a:r>
            <a:endParaRPr lang="es-EC" b="1" dirty="0">
              <a:solidFill>
                <a:schemeClr val="accent1"/>
              </a:solidFill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61CDD0F-E472-4BCC-9F5A-81F15BCA2B9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8426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4">
            <a:extLst>
              <a:ext uri="{FF2B5EF4-FFF2-40B4-BE49-F238E27FC236}">
                <a16:creationId xmlns:a16="http://schemas.microsoft.com/office/drawing/2014/main" id="{798A85FA-F341-4B6D-B360-CF81614446E9}"/>
              </a:ext>
            </a:extLst>
          </p:cNvPr>
          <p:cNvSpPr txBox="1"/>
          <p:nvPr/>
        </p:nvSpPr>
        <p:spPr>
          <a:xfrm>
            <a:off x="0" y="205107"/>
            <a:ext cx="1219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CONVENIOS  </a:t>
            </a:r>
          </a:p>
          <a:p>
            <a:pPr algn="ctr"/>
            <a:r>
              <a:rPr lang="en-US" sz="4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INTERINSTITUCIONALES</a:t>
            </a:r>
            <a:endParaRPr lang="es-EC" sz="4800" b="1" dirty="0">
              <a:solidFill>
                <a:schemeClr val="accent1">
                  <a:lumMod val="60000"/>
                  <a:lumOff val="4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217943" y="1562082"/>
            <a:ext cx="5416061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/>
            <a:r>
              <a:rPr lang="en-US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CONVENIO INTERINSTITUCIONAL SUSCRITA ENTRE EL PATRONATO DE SERVICIO SOCIAL Y EL GADPR FATIMA PARA EL FUNCIONAMIENTO  DE UNA UNIDAD DE ATENCION DEL ADULTO MAYOR  (AÑOS DORADOS)</a:t>
            </a:r>
            <a:endParaRPr lang="es-EC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1" name="Imagen 8">
            <a:extLst>
              <a:ext uri="{FF2B5EF4-FFF2-40B4-BE49-F238E27FC236}">
                <a16:creationId xmlns:a16="http://schemas.microsoft.com/office/drawing/2014/main" id="{EC1C3762-0D60-4569-84F3-92F7631937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649338" cy="839994"/>
          </a:xfrm>
          <a:prstGeom prst="rect">
            <a:avLst/>
          </a:prstGeom>
        </p:spPr>
      </p:pic>
      <p:pic>
        <p:nvPicPr>
          <p:cNvPr id="12" name="Imagen 12">
            <a:extLst>
              <a:ext uri="{FF2B5EF4-FFF2-40B4-BE49-F238E27FC236}">
                <a16:creationId xmlns:a16="http://schemas.microsoft.com/office/drawing/2014/main" id="{B700C114-3251-493B-B5AD-77B54DB3C9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1629" y="6159197"/>
            <a:ext cx="1663817" cy="698803"/>
          </a:xfrm>
          <a:prstGeom prst="rect">
            <a:avLst/>
          </a:prstGeom>
        </p:spPr>
      </p:pic>
      <p:pic>
        <p:nvPicPr>
          <p:cNvPr id="1028" name="Picture 4" descr="https://scontent.fuio1-1.fna.fbcdn.net/v/t1.0-9/79366486_2588798591366529_7300452944359456768_o.jpg?_nc_cat=105&amp;_nc_sid=8bfeb9&amp;_nc_eui2=AeE00QYv56_josP710q7QHN7RBv9ozJqtJhEG_2jMmq0mFVq3gQDmhK6Avguotnr-y3ZtQxJS0wD8futljyYX799&amp;_nc_ohc=NME09Gex5AkAX933Zfs&amp;_nc_ht=scontent.fuio1-1.fna&amp;oh=0d864c467b10393be5b8dcbf0795b4ba&amp;oe=5FB23BA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79212" y="2871387"/>
            <a:ext cx="3246762" cy="28372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3B788918-4B3E-4D43-BC9D-9FA889B4A1B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29457" y="2863705"/>
            <a:ext cx="2787517" cy="2837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2D68E9AB-5CB2-41AA-82B5-1EB706B6B572}"/>
              </a:ext>
            </a:extLst>
          </p:cNvPr>
          <p:cNvSpPr txBox="1"/>
          <p:nvPr/>
        </p:nvSpPr>
        <p:spPr>
          <a:xfrm>
            <a:off x="765122" y="1554959"/>
            <a:ext cx="5330878" cy="1264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es-EC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CONVENIO DE MOVILIZACIÓN SUSCRITO ENTRE EL PATRONATO PROVINCIAL DE SERVICIO SOCIAL DE PASTAZA Y EL GOBIERNO AUTÓNOMO DESCENTRALIZADO PARROQUIAL RURAL DE FÁTIMA.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C2FD36AE-3F56-43B3-9EC5-FE4224255D4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E280DF82-39CB-47B0-88F2-D841A877881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3133" y="3152393"/>
            <a:ext cx="4084343" cy="23928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5345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7987" y="1650130"/>
            <a:ext cx="5755503" cy="1695413"/>
          </a:xfrm>
        </p:spPr>
        <p:txBody>
          <a:bodyPr>
            <a:norm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s-EC" sz="16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CONVENIO DE COOPERACIÓN SUSCRITO ENTRE EL PATRONATO PROVINCIAL DE SERVICIO SOCIAL DE PASTAZA Y EL GOBIERNO AUTÓNOMO DESCENTRALIZADO PARROQUIAL RURAL DE FÁTIMA PARA EL FUNCIONAMIENTO DE LAS ESCUELAS DE FUTBOL EN LA CABECERA PARROQUIAL DE FÁTIMA Y LA COMUNIDAD DE MURIALDO.</a:t>
            </a:r>
          </a:p>
        </p:txBody>
      </p:sp>
      <p:sp>
        <p:nvSpPr>
          <p:cNvPr id="4" name="CuadroTexto 4">
            <a:extLst>
              <a:ext uri="{FF2B5EF4-FFF2-40B4-BE49-F238E27FC236}">
                <a16:creationId xmlns:a16="http://schemas.microsoft.com/office/drawing/2014/main" id="{798A85FA-F341-4B6D-B360-CF81614446E9}"/>
              </a:ext>
            </a:extLst>
          </p:cNvPr>
          <p:cNvSpPr txBox="1"/>
          <p:nvPr/>
        </p:nvSpPr>
        <p:spPr>
          <a:xfrm>
            <a:off x="0" y="0"/>
            <a:ext cx="1219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CONVENIOS </a:t>
            </a:r>
          </a:p>
          <a:p>
            <a:pPr algn="ctr"/>
            <a:r>
              <a:rPr lang="en-US" sz="4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INTERINSTITUCIONALES</a:t>
            </a:r>
            <a:endParaRPr lang="es-EC" sz="4800" b="1" dirty="0">
              <a:solidFill>
                <a:schemeClr val="accent1">
                  <a:lumMod val="60000"/>
                  <a:lumOff val="4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013490" y="1569660"/>
            <a:ext cx="5755503" cy="21537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es-EC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CONVENIO ESPECÍFICO DE COOPERACIÓN INTERINSTITUCIONAL CELEBRADO ENTRE EL GOBIERNO AUTÓNOMO DESCENTRALIZADO PARROQUIAL RURAL DE FÁTIMA Y LA COORDINACIÓN ZONAL 03 DEL MINISTERIO DE INCLUSIÓN ECONÓMICA Y SOCIAL, PARA L A EJECUCIÓN DEL Proyecto "ATENCIÓN A LAS PERSONAS CON DISCAPACIDAD DE LA PARROQUIA FÁTIMA".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83C1D3F-039D-4EDB-8C33-573F1FC58F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388" y="3426013"/>
            <a:ext cx="4058747" cy="2457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BC93996C-C91D-4EBF-AEAB-69038FE6CE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  <p:pic>
        <p:nvPicPr>
          <p:cNvPr id="10" name="Imagen 8">
            <a:extLst>
              <a:ext uri="{FF2B5EF4-FFF2-40B4-BE49-F238E27FC236}">
                <a16:creationId xmlns:a16="http://schemas.microsoft.com/office/drawing/2014/main" id="{B9E56C06-562C-4382-8D4E-F8D388351D5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649338" cy="839994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5778E10-6A6D-453D-B5A6-F8322F61C04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4340" y="3953060"/>
            <a:ext cx="3102124" cy="21537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31C532D9-B3F7-4F8A-AECD-D7B996FE094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90483" y="4018030"/>
            <a:ext cx="2963857" cy="2023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100469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4">
            <a:extLst>
              <a:ext uri="{FF2B5EF4-FFF2-40B4-BE49-F238E27FC236}">
                <a16:creationId xmlns:a16="http://schemas.microsoft.com/office/drawing/2014/main" id="{798A85FA-F341-4B6D-B360-CF81614446E9}"/>
              </a:ext>
            </a:extLst>
          </p:cNvPr>
          <p:cNvSpPr txBox="1"/>
          <p:nvPr/>
        </p:nvSpPr>
        <p:spPr>
          <a:xfrm>
            <a:off x="-111096" y="0"/>
            <a:ext cx="1219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CONVENIOS </a:t>
            </a:r>
          </a:p>
          <a:p>
            <a:pPr algn="ctr"/>
            <a:r>
              <a:rPr lang="en-US" sz="4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INTERINSTITUCIONALES</a:t>
            </a:r>
            <a:endParaRPr lang="es-EC" sz="4800" b="1" dirty="0">
              <a:solidFill>
                <a:schemeClr val="accent1">
                  <a:lumMod val="60000"/>
                  <a:lumOff val="4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" name="2 Subtítulo"/>
          <p:cNvSpPr>
            <a:spLocks noGrp="1"/>
          </p:cNvSpPr>
          <p:nvPr>
            <p:ph type="subTitle" idx="1"/>
          </p:nvPr>
        </p:nvSpPr>
        <p:spPr>
          <a:xfrm>
            <a:off x="287276" y="1412561"/>
            <a:ext cx="4923692" cy="1490785"/>
          </a:xfrm>
        </p:spPr>
        <p:txBody>
          <a:bodyPr>
            <a:normAutofit/>
          </a:bodyPr>
          <a:lstStyle/>
          <a:p>
            <a:pPr algn="just"/>
            <a:r>
              <a:rPr lang="en-US" b="1" dirty="0">
                <a:solidFill>
                  <a:schemeClr val="tx1"/>
                </a:solidFill>
              </a:rPr>
              <a:t>CONVENIO ESPECIFICO DE COPERACION INTERINSTITUCIONAL ENTRE EL GADPR FATIMA Y CONAGOPARE NACIONAL PARA EL FORTALECIMIENTO DE LA CAPACIDAD TECNICA </a:t>
            </a:r>
            <a:endParaRPr lang="es-EC" b="1" dirty="0">
              <a:solidFill>
                <a:schemeClr val="tx1"/>
              </a:solidFill>
            </a:endParaRPr>
          </a:p>
        </p:txBody>
      </p:sp>
      <p:sp>
        <p:nvSpPr>
          <p:cNvPr id="6" name="2 Subtítulo"/>
          <p:cNvSpPr txBox="1">
            <a:spLocks/>
          </p:cNvSpPr>
          <p:nvPr/>
        </p:nvSpPr>
        <p:spPr>
          <a:xfrm>
            <a:off x="6096000" y="1418341"/>
            <a:ext cx="4923692" cy="149078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b="1" dirty="0"/>
              <a:t>CONVENIO DE GESTION CONCURRENTE DE COMPETENCIAS ENTRE EL GADM PASTAZA Y EL GADPR FATIMA PARA LA EJECUCION DEL PROYECTO DE CONSTRUCCIÓN DEL ALCANTARILLADO Y PLANTA DE TRATAMIENTO EN LA COMUNIDAD LA LIBERTAD. </a:t>
            </a:r>
            <a:endParaRPr lang="es-EC" b="1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1124FED5-633B-427F-BC50-DB1CCBBF5A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671" y="2988479"/>
            <a:ext cx="3745992" cy="26589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4533DE1-9E0C-45C2-B160-6A9E665EE9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57786" y="2988001"/>
            <a:ext cx="2972914" cy="24516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C85D3E9A-C6CB-4C17-9C80-BEF53387B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03641" y="3070297"/>
            <a:ext cx="2668118" cy="23693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8C122E03-19DE-417D-9FA0-1305676510F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107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4">
            <a:extLst>
              <a:ext uri="{FF2B5EF4-FFF2-40B4-BE49-F238E27FC236}">
                <a16:creationId xmlns:a16="http://schemas.microsoft.com/office/drawing/2014/main" id="{798A85FA-F341-4B6D-B360-CF81614446E9}"/>
              </a:ext>
            </a:extLst>
          </p:cNvPr>
          <p:cNvSpPr txBox="1"/>
          <p:nvPr/>
        </p:nvSpPr>
        <p:spPr>
          <a:xfrm>
            <a:off x="0" y="0"/>
            <a:ext cx="1219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CONVENIOS </a:t>
            </a:r>
          </a:p>
          <a:p>
            <a:pPr algn="ctr"/>
            <a:r>
              <a:rPr lang="en-US" sz="4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INTERINSTITUCIONALES</a:t>
            </a:r>
            <a:endParaRPr lang="es-EC" sz="4800" b="1" dirty="0">
              <a:solidFill>
                <a:schemeClr val="accent1">
                  <a:lumMod val="60000"/>
                  <a:lumOff val="4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" name="2 Subtítulo"/>
          <p:cNvSpPr>
            <a:spLocks noGrp="1"/>
          </p:cNvSpPr>
          <p:nvPr>
            <p:ph type="subTitle" idx="1"/>
          </p:nvPr>
        </p:nvSpPr>
        <p:spPr>
          <a:xfrm>
            <a:off x="393322" y="1484136"/>
            <a:ext cx="4923692" cy="1490785"/>
          </a:xfrm>
        </p:spPr>
        <p:txBody>
          <a:bodyPr>
            <a:normAutofit fontScale="92500"/>
          </a:bodyPr>
          <a:lstStyle/>
          <a:p>
            <a:pPr algn="just"/>
            <a:r>
              <a:rPr lang="en-US" b="1" dirty="0">
                <a:solidFill>
                  <a:schemeClr val="tx1"/>
                </a:solidFill>
              </a:rPr>
              <a:t>CONVENIO </a:t>
            </a:r>
            <a:r>
              <a:rPr lang="es-EC" b="1" dirty="0">
                <a:solidFill>
                  <a:schemeClr val="tx1"/>
                </a:solidFill>
              </a:rPr>
              <a:t>ESPECIFICO</a:t>
            </a:r>
            <a:r>
              <a:rPr lang="en-US" b="1" dirty="0">
                <a:solidFill>
                  <a:schemeClr val="tx1"/>
                </a:solidFill>
              </a:rPr>
              <a:t> DE COOPERACIÓN INTERINSTITUCIONAL SUSCRITO ENTRE EL GADP DE PASTAZA Y EL GADPR FÁTIMA PARA LA EJECUCIÓN DEL PROYECTO MEJORAMIENTO AGROPRODUCTIVO DE LA PARROQUIA FÁTIMA”</a:t>
            </a:r>
            <a:endParaRPr lang="es-EC" b="1" dirty="0">
              <a:solidFill>
                <a:schemeClr val="tx1"/>
              </a:solidFill>
            </a:endParaRPr>
          </a:p>
          <a:p>
            <a:pPr algn="just"/>
            <a:endParaRPr lang="es-EC" b="1" dirty="0">
              <a:solidFill>
                <a:schemeClr val="tx1"/>
              </a:solidFill>
            </a:endParaRPr>
          </a:p>
        </p:txBody>
      </p:sp>
      <p:sp>
        <p:nvSpPr>
          <p:cNvPr id="6" name="2 Subtítulo"/>
          <p:cNvSpPr txBox="1">
            <a:spLocks/>
          </p:cNvSpPr>
          <p:nvPr/>
        </p:nvSpPr>
        <p:spPr>
          <a:xfrm>
            <a:off x="5931878" y="1020624"/>
            <a:ext cx="4923692" cy="14907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EC" b="1" dirty="0">
              <a:solidFill>
                <a:schemeClr val="accent2"/>
              </a:solidFill>
            </a:endParaRPr>
          </a:p>
        </p:txBody>
      </p:sp>
      <p:sp>
        <p:nvSpPr>
          <p:cNvPr id="7" name="2 Subtítulo">
            <a:extLst>
              <a:ext uri="{FF2B5EF4-FFF2-40B4-BE49-F238E27FC236}">
                <a16:creationId xmlns:a16="http://schemas.microsoft.com/office/drawing/2014/main" id="{DF413342-2B07-475E-A3C1-04C06CBEC80F}"/>
              </a:ext>
            </a:extLst>
          </p:cNvPr>
          <p:cNvSpPr txBox="1">
            <a:spLocks/>
          </p:cNvSpPr>
          <p:nvPr/>
        </p:nvSpPr>
        <p:spPr>
          <a:xfrm>
            <a:off x="5624446" y="1484136"/>
            <a:ext cx="4923692" cy="149078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b="1" dirty="0"/>
              <a:t>CONVENIO DE COOPERACIÓN INTERINSTITUCIONAL ENTRÉE EL MAGAP-DIRECCIÓN PROVINCIAL PASTAZA Y EL GADPR FÁTIMA, PARA EL FORTALECIMIENTO TÉCNICO AGROPRODUCTIVO.</a:t>
            </a:r>
            <a:endParaRPr lang="es-EC" b="1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57DEB2B9-7605-4558-96F5-82CAD0AFA4C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62057" y="3171277"/>
            <a:ext cx="3442437" cy="23151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778BC44C-BCC5-4800-8300-A6688FC683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012" y="3883080"/>
            <a:ext cx="2820112" cy="19198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81B45667-8B76-4D0B-989D-AD6797AFA8C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88014" y="2974921"/>
            <a:ext cx="2522322" cy="19590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2" descr="https://scontent.fuio1-1.fna.fbcdn.net/v/t1.0-9/64276488_2432417837004606_7573423439147433984_o.jpg?_nc_cat=105&amp;_nc_sid=8bfeb9&amp;_nc_eui2=AeGobHe5N4bhjE13AuV2Rgk_oAHMz76WJk-gAczPvpYmT_9VZWo_MnZ1nAHyoZ2xMjXgQ27JKz9YqPP27K3zM2Gm&amp;_nc_ohc=K7Mm0emNjrsAX9s8uOz&amp;_nc_ht=scontent.fuio1-1.fna&amp;oh=9160b11663e5661cbb6b589052f1b54b&amp;oe=5FB4CC06">
            <a:extLst>
              <a:ext uri="{FF2B5EF4-FFF2-40B4-BE49-F238E27FC236}">
                <a16:creationId xmlns:a16="http://schemas.microsoft.com/office/drawing/2014/main" id="{C87E7653-94F1-4987-81F7-2124C6808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88014" y="4860441"/>
            <a:ext cx="2522322" cy="17967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0D30755-9A8F-4A9B-A837-73BA45CBFBF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710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7BE57E-7459-41EA-B32D-0D661D900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3" y="88307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CONVENIOS </a:t>
            </a:r>
            <a:br>
              <a:rPr lang="en-US" sz="4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4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INTERINSTITUCIONALES</a:t>
            </a:r>
            <a:br>
              <a:rPr lang="es-EC" sz="36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s-EC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A2669CC-8D2C-42DB-9A82-B5C5A507E403}"/>
              </a:ext>
            </a:extLst>
          </p:cNvPr>
          <p:cNvSpPr txBox="1"/>
          <p:nvPr/>
        </p:nvSpPr>
        <p:spPr>
          <a:xfrm>
            <a:off x="128187" y="1571632"/>
            <a:ext cx="5168781" cy="1857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es-EC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CONVENIO DE COOPERACIÓN SUSCRITO ENTRE EL MINISTERIO DE TELECOMUNICACIONES Y DE LA SOCIEDAD DE LA INFORMACIÓN Y EL GOBIERNO AUTÓNOMO DESCENTRALIZADO PARROQUIAL RURAL DE FÁTIMA PARA LA OPERACIÓN DEL INFOCENTRO EL ROSAL Y EN LA CABECERA PARROQUIAL.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83388C2-FABF-4D15-9B23-8FE7DF5245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289" y="3888336"/>
            <a:ext cx="2826508" cy="1777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20CF3BC-386B-4269-9983-E4B524FB6F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0688" y="3844719"/>
            <a:ext cx="2238997" cy="1701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0F6FF742-FD7E-4941-8BEA-D66E80E0C89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13930" y="1481300"/>
            <a:ext cx="3278579" cy="2048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5B81B0B-67B1-430F-9A54-E638DA87B01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13930" y="3573531"/>
            <a:ext cx="3278579" cy="2159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4FA7B0C3-D3CB-4246-A532-F7F1151DE46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65571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4497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4354" y="360608"/>
            <a:ext cx="6516710" cy="1339044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en-US" sz="3200" b="1" dirty="0">
                <a:solidFill>
                  <a:schemeClr val="tx1"/>
                </a:solidFill>
              </a:rPr>
              <a:t>APORTE SOCIAL GADPRF-PATRONATO PROVINCIAL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DOTACION DE RACIONES ALIMENTICIAS  A LOS FAMILIAS DE LAS ESCUELAS  DE FUTBOL DE FATIMA Y MURIALDO PARA ENFRENTAR LA PANDEMIA POR COVID 19 </a:t>
            </a:r>
          </a:p>
          <a:p>
            <a:endParaRPr lang="es-EC" sz="2400" b="1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80914E0-96EC-47AD-960A-92273A13BD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506" y="1835239"/>
            <a:ext cx="2985900" cy="241247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65F6964-5F29-440D-9772-CA2B5FDE4B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9018" y="3429000"/>
            <a:ext cx="2519732" cy="22367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DD30855-3867-4449-AA13-41C7E344307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02402" y="1616155"/>
            <a:ext cx="2519732" cy="23568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4D82514-BA74-4B5B-94BE-AEBA092827C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74830" y="3429000"/>
            <a:ext cx="2238998" cy="25231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D8D29231-A3FB-476C-98AB-F37EBD549CB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6483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86B26C2F-04E4-4F1B-A963-E3C16F0F4A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29056578"/>
              </p:ext>
            </p:extLst>
          </p:nvPr>
        </p:nvGraphicFramePr>
        <p:xfrm>
          <a:off x="2417383" y="916497"/>
          <a:ext cx="6694414" cy="5025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Imagen 2">
            <a:extLst>
              <a:ext uri="{FF2B5EF4-FFF2-40B4-BE49-F238E27FC236}">
                <a16:creationId xmlns:a16="http://schemas.microsoft.com/office/drawing/2014/main" id="{F3ED2911-4F39-4186-9CBC-8A4A393A020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65571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5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545F5279-F448-4C5C-A9A9-7D22D1D27C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51519332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ubtítulo 2">
            <a:extLst>
              <a:ext uri="{FF2B5EF4-FFF2-40B4-BE49-F238E27FC236}">
                <a16:creationId xmlns:a16="http://schemas.microsoft.com/office/drawing/2014/main" id="{9CF954B9-FDE3-4879-8B47-B55905F1D87D}"/>
              </a:ext>
            </a:extLst>
          </p:cNvPr>
          <p:cNvSpPr txBox="1">
            <a:spLocks/>
          </p:cNvSpPr>
          <p:nvPr/>
        </p:nvSpPr>
        <p:spPr>
          <a:xfrm>
            <a:off x="3468849" y="33866"/>
            <a:ext cx="4483916" cy="6858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C" sz="2800" b="1">
                <a:solidFill>
                  <a:schemeClr val="accent1"/>
                </a:solidFill>
              </a:rPr>
              <a:t>CABECERA PARROQUIAL </a:t>
            </a:r>
            <a:endParaRPr lang="es-EC" sz="2800" b="1" dirty="0">
              <a:solidFill>
                <a:schemeClr val="accent1"/>
              </a:solidFill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7C328371-A473-4BE0-901E-C6268960B18F}"/>
              </a:ext>
            </a:extLst>
          </p:cNvPr>
          <p:cNvGrpSpPr/>
          <p:nvPr/>
        </p:nvGrpSpPr>
        <p:grpSpPr>
          <a:xfrm>
            <a:off x="7381577" y="2272731"/>
            <a:ext cx="2430947" cy="1615117"/>
            <a:chOff x="4614840" y="2171851"/>
            <a:chExt cx="2430947" cy="1615117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FA7DFEF2-F4D5-49CA-B921-CC98884FE15D}"/>
                </a:ext>
              </a:extLst>
            </p:cNvPr>
            <p:cNvSpPr/>
            <p:nvPr/>
          </p:nvSpPr>
          <p:spPr>
            <a:xfrm>
              <a:off x="4614840" y="2171851"/>
              <a:ext cx="2430947" cy="1615117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2"/>
            </a:fontRef>
          </p:style>
        </p:sp>
        <p:sp>
          <p:nvSpPr>
            <p:cNvPr id="8" name="Elipse 4">
              <a:extLst>
                <a:ext uri="{FF2B5EF4-FFF2-40B4-BE49-F238E27FC236}">
                  <a16:creationId xmlns:a16="http://schemas.microsoft.com/office/drawing/2014/main" id="{B132A19D-1469-4B94-A689-779B1782A30C}"/>
                </a:ext>
              </a:extLst>
            </p:cNvPr>
            <p:cNvSpPr txBox="1"/>
            <p:nvPr/>
          </p:nvSpPr>
          <p:spPr>
            <a:xfrm>
              <a:off x="4970843" y="2494475"/>
              <a:ext cx="1718939" cy="11420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2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C" sz="1200" b="1" i="0" u="none" kern="1200" dirty="0">
                  <a:solidFill>
                    <a:schemeClr val="tx1"/>
                  </a:solidFill>
                </a:rPr>
                <a:t>MANTENIMIENTO DEL ESPACIO CUBIERTO DE LA CABECERA PARROQUIAL.</a:t>
              </a:r>
              <a:endParaRPr lang="es-EC" sz="12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Grupo 8">
            <a:extLst>
              <a:ext uri="{FF2B5EF4-FFF2-40B4-BE49-F238E27FC236}">
                <a16:creationId xmlns:a16="http://schemas.microsoft.com/office/drawing/2014/main" id="{9B984CB6-A804-480A-A407-60B37B395FEF}"/>
              </a:ext>
            </a:extLst>
          </p:cNvPr>
          <p:cNvGrpSpPr/>
          <p:nvPr/>
        </p:nvGrpSpPr>
        <p:grpSpPr>
          <a:xfrm>
            <a:off x="2620804" y="2198210"/>
            <a:ext cx="2430947" cy="1615117"/>
            <a:chOff x="5072039" y="2135107"/>
            <a:chExt cx="2430947" cy="1615117"/>
          </a:xfrm>
        </p:grpSpPr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CBAD8BD2-4B99-459B-8D7F-DD4AC9FDC7D6}"/>
                </a:ext>
              </a:extLst>
            </p:cNvPr>
            <p:cNvSpPr/>
            <p:nvPr/>
          </p:nvSpPr>
          <p:spPr>
            <a:xfrm>
              <a:off x="5072039" y="2135107"/>
              <a:ext cx="2430947" cy="1615117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2"/>
            </a:fontRef>
          </p:style>
        </p:sp>
        <p:sp>
          <p:nvSpPr>
            <p:cNvPr id="11" name="Elipse 4">
              <a:extLst>
                <a:ext uri="{FF2B5EF4-FFF2-40B4-BE49-F238E27FC236}">
                  <a16:creationId xmlns:a16="http://schemas.microsoft.com/office/drawing/2014/main" id="{C2985CC8-E58D-4E80-A32C-78258486DBCE}"/>
                </a:ext>
              </a:extLst>
            </p:cNvPr>
            <p:cNvSpPr txBox="1"/>
            <p:nvPr/>
          </p:nvSpPr>
          <p:spPr>
            <a:xfrm>
              <a:off x="5373566" y="2337415"/>
              <a:ext cx="1718939" cy="11420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2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EC" sz="1200" b="1" i="0" u="none" kern="1200" dirty="0">
                  <a:solidFill>
                    <a:schemeClr val="tx1"/>
                  </a:solidFill>
                </a:rPr>
                <a:t>MANTENIMIENTO Y PINTADO DEL PARQUE CENTRAL DE LA CABECERA PARROQUIAL</a:t>
              </a:r>
              <a:endParaRPr lang="es-EC" sz="1200" b="1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F9E19808-05D2-4921-B8E8-37BA8AFF977B}"/>
              </a:ext>
            </a:extLst>
          </p:cNvPr>
          <p:cNvSpPr txBox="1"/>
          <p:nvPr/>
        </p:nvSpPr>
        <p:spPr>
          <a:xfrm>
            <a:off x="5941891" y="1903399"/>
            <a:ext cx="8602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sz="1800" b="1" i="0" u="none" strike="noStrike" dirty="0">
                <a:effectLst/>
                <a:latin typeface="Calibri" panose="020F0502020204030204" pitchFamily="34" charset="0"/>
              </a:rPr>
              <a:t>$ 5000</a:t>
            </a:r>
            <a:r>
              <a:rPr lang="es-EC" dirty="0"/>
              <a:t> 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6E4469E4-F220-440B-A4BD-C8781F3DEC74}"/>
              </a:ext>
            </a:extLst>
          </p:cNvPr>
          <p:cNvSpPr txBox="1"/>
          <p:nvPr/>
        </p:nvSpPr>
        <p:spPr>
          <a:xfrm>
            <a:off x="8154093" y="5631044"/>
            <a:ext cx="8859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sz="1800" b="1" i="0" u="none" strike="noStrike" dirty="0">
                <a:effectLst/>
                <a:latin typeface="Calibri" panose="020F0502020204030204" pitchFamily="34" charset="0"/>
              </a:rPr>
              <a:t>$ 3000</a:t>
            </a:r>
            <a:r>
              <a:rPr lang="es-EC" dirty="0"/>
              <a:t> 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39C2003D-DB31-4291-B6AA-4FA30494E657}"/>
              </a:ext>
            </a:extLst>
          </p:cNvPr>
          <p:cNvSpPr txBox="1"/>
          <p:nvPr/>
        </p:nvSpPr>
        <p:spPr>
          <a:xfrm>
            <a:off x="8135022" y="3518516"/>
            <a:ext cx="885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sz="1800" b="1" i="0" u="none" strike="noStrike" dirty="0">
                <a:effectLst/>
                <a:latin typeface="Calibri" panose="020F0502020204030204" pitchFamily="34" charset="0"/>
              </a:rPr>
              <a:t>$ 6000</a:t>
            </a:r>
            <a:r>
              <a:rPr lang="es-EC" b="1" dirty="0"/>
              <a:t> 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C12A1305-6769-44F6-B11F-964674497D37}"/>
              </a:ext>
            </a:extLst>
          </p:cNvPr>
          <p:cNvSpPr txBox="1"/>
          <p:nvPr/>
        </p:nvSpPr>
        <p:spPr>
          <a:xfrm>
            <a:off x="3425553" y="5705415"/>
            <a:ext cx="885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sz="1800" b="1" i="0" u="none" strike="noStrike" dirty="0">
                <a:effectLst/>
                <a:latin typeface="Calibri" panose="020F0502020204030204" pitchFamily="34" charset="0"/>
              </a:rPr>
              <a:t>$ 6000</a:t>
            </a:r>
            <a:r>
              <a:rPr lang="es-EC" b="1" dirty="0"/>
              <a:t> 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66AE240A-4440-4EB3-990C-C644D83C1427}"/>
              </a:ext>
            </a:extLst>
          </p:cNvPr>
          <p:cNvSpPr txBox="1"/>
          <p:nvPr/>
        </p:nvSpPr>
        <p:spPr>
          <a:xfrm>
            <a:off x="3450321" y="3368084"/>
            <a:ext cx="885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sz="1800" b="1" i="0" u="none" strike="noStrike" dirty="0">
                <a:effectLst/>
                <a:latin typeface="Calibri" panose="020F0502020204030204" pitchFamily="34" charset="0"/>
              </a:rPr>
              <a:t>$ 5000</a:t>
            </a:r>
            <a:r>
              <a:rPr lang="es-EC" b="1" dirty="0"/>
              <a:t> </a:t>
            </a:r>
          </a:p>
        </p:txBody>
      </p:sp>
      <p:pic>
        <p:nvPicPr>
          <p:cNvPr id="2052" name="Picture 4" descr="https://lh3.googleusercontent.com/pw/ACtC-3ervsEZagAidiHljYKhUE8hylZsEvqXLVEE43fCdZRX2ds9SApMHI3Pce0fpD60Uf905HBwSQUzEcgZ1tQSFiCLW4QRDUKsb34SV2rIVmR8dLVRfbxMIsLjFRVhiZ3v3xL9vtvGSTdZH5Vza8EJ8gqa3w=w858-h643-no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8893" y="4865568"/>
            <a:ext cx="2241335" cy="167969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lh3.googleusercontent.com/pw/ACtC-3ewljHhdGaf0l0i4FQ_Xtbx6hpQ9TGiipF7twHgzyj3mjSdhvTNm_UZXZ4d1uauSgFiQT1OAyDg_Am_Yk5QEa5lqBFTf0ZkFzneuK86bUfInG-Nt4fCaEW1eOBrYGiuIfNNbJ4Uq2ngMqM_7PGcxe3ycA=w858-h643-no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031" y="1660467"/>
            <a:ext cx="2457009" cy="193824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lh3.googleusercontent.com/pw/ACtC-3dq3vMFXdLUU_OnwNVzsJ27OtXKt76ooFg1O11moIr6d2AkPVE9tL70oGVaAJ49XsMBPJaTeEBmSBKP18TGXH77KF6ACcQTI8ZYwjku1EerkbKEZaqecDe7zy6YgZ2XR4vth-cuYk02sXa0PLTzb9Effw=w483-h643-no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87781" y="3373220"/>
            <a:ext cx="2295730" cy="244249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0" descr="blob:https://web.whatsapp.com/298da351-5257-4be7-8e21-5ac2d2e1901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C"/>
          </a:p>
        </p:txBody>
      </p:sp>
      <p:sp>
        <p:nvSpPr>
          <p:cNvPr id="12" name="AutoShape 14" descr="blob:https://web.whatsapp.com/298da351-5257-4be7-8e21-5ac2d2e19011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C"/>
          </a:p>
        </p:txBody>
      </p:sp>
      <p:sp>
        <p:nvSpPr>
          <p:cNvPr id="14" name="AutoShape 16" descr="blob:https://web.whatsapp.com/298da351-5257-4be7-8e21-5ac2d2e19011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C"/>
          </a:p>
        </p:txBody>
      </p:sp>
      <p:sp>
        <p:nvSpPr>
          <p:cNvPr id="16" name="AutoShape 18" descr="blob:https://web.whatsapp.com/298da351-5257-4be7-8e21-5ac2d2e19011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C"/>
          </a:p>
        </p:txBody>
      </p:sp>
      <p:sp>
        <p:nvSpPr>
          <p:cNvPr id="21" name="AutoShape 20" descr="blob:https://web.whatsapp.com/298da351-5257-4be7-8e21-5ac2d2e19011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C"/>
          </a:p>
        </p:txBody>
      </p:sp>
      <p:sp>
        <p:nvSpPr>
          <p:cNvPr id="22" name="AutoShape 22" descr="blob:https://web.whatsapp.com/298da351-5257-4be7-8e21-5ac2d2e19011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C"/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5DEAB9B8-4A5B-4C1A-96D3-65D3507B0FB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65571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9118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3CF786CD-44A3-45D8-BFD1-3F4325B3EBC8}"/>
              </a:ext>
            </a:extLst>
          </p:cNvPr>
          <p:cNvSpPr txBox="1"/>
          <p:nvPr/>
        </p:nvSpPr>
        <p:spPr>
          <a:xfrm>
            <a:off x="3061020" y="411414"/>
            <a:ext cx="6761405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C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CONVENIO INTERINSTITUCIONAL ENTRE EL GOBIERNO AUTÓNOMO DESCENTRALIZADO MUNICIPAL DE PASTAZA Y EL GOBIERNO AUTÓNOMO DESCENTRALIZADO PARROQUIAL RURAL DE FÁTIMA, PARA ENFRENTAR LA EMERGENCIA SANITARIA  PRODUCIDO POR EL COVID-19</a:t>
            </a:r>
          </a:p>
          <a:p>
            <a:pPr algn="just"/>
            <a:endParaRPr lang="es-EC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EC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PRESUPUESTO USD. $25,000,00</a:t>
            </a:r>
          </a:p>
          <a:p>
            <a:pPr algn="ctr"/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ADQUISICION DE 550 RACIONES ALIMENTICIAS      USD. 11.134,36</a:t>
            </a:r>
          </a:p>
          <a:p>
            <a:pPr algn="ctr"/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MATERIALES DE PROTECCION Y BIOSEGURIDAD   USD. 6.954,20</a:t>
            </a:r>
          </a:p>
          <a:p>
            <a:pPr algn="ctr"/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INSUMOS DE DESIFECCIÓN DE ESPACIOS PUBLICOS USD. 6.782,00</a:t>
            </a:r>
          </a:p>
          <a:p>
            <a:pPr algn="ctr"/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ADQUISICION DE BOMBA MANUEL PARA DESINFECCIÓN USD. 139,44</a:t>
            </a:r>
          </a:p>
          <a:p>
            <a:pPr algn="ctr"/>
            <a:endParaRPr lang="es-EC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0057" y="3606085"/>
            <a:ext cx="3528811" cy="285742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27466"/>
            <a:ext cx="3134226" cy="28631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267" y="3823490"/>
            <a:ext cx="3610727" cy="303451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0CE92762-3AC8-4C57-8A58-82ED5D8D9B6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1112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513AE46D-6BD4-4897-AF38-0EAF0CE283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0240838"/>
              </p:ext>
            </p:extLst>
          </p:nvPr>
        </p:nvGraphicFramePr>
        <p:xfrm>
          <a:off x="3036815" y="234891"/>
          <a:ext cx="6694414" cy="5025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Imagen 2">
            <a:extLst>
              <a:ext uri="{FF2B5EF4-FFF2-40B4-BE49-F238E27FC236}">
                <a16:creationId xmlns:a16="http://schemas.microsoft.com/office/drawing/2014/main" id="{9CB967BD-7279-4A37-AD4F-3316FD97E42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0979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>
            <a:extLst>
              <a:ext uri="{FF2B5EF4-FFF2-40B4-BE49-F238E27FC236}">
                <a16:creationId xmlns:a16="http://schemas.microsoft.com/office/drawing/2014/main" id="{37671907-6883-4DA6-8AD8-20A27ECBA6E9}"/>
              </a:ext>
            </a:extLst>
          </p:cNvPr>
          <p:cNvSpPr txBox="1">
            <a:spLocks/>
          </p:cNvSpPr>
          <p:nvPr/>
        </p:nvSpPr>
        <p:spPr>
          <a:xfrm>
            <a:off x="3271235" y="479855"/>
            <a:ext cx="5306096" cy="5371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chemeClr val="accent2"/>
                </a:solidFill>
              </a:rPr>
              <a:t>COMUNIDDAES DE LA PARROQUIA FATIMA  </a:t>
            </a:r>
            <a:endParaRPr lang="es-EC" sz="2800" b="1" dirty="0">
              <a:solidFill>
                <a:schemeClr val="accent2"/>
              </a:solidFill>
            </a:endParaRP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18E63BA2-BD50-4492-A7C4-960F0F45946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44528002"/>
              </p:ext>
            </p:extLst>
          </p:nvPr>
        </p:nvGraphicFramePr>
        <p:xfrm>
          <a:off x="991776" y="265257"/>
          <a:ext cx="8286459" cy="5131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CuadroTexto 7">
            <a:extLst>
              <a:ext uri="{FF2B5EF4-FFF2-40B4-BE49-F238E27FC236}">
                <a16:creationId xmlns:a16="http://schemas.microsoft.com/office/drawing/2014/main" id="{4DAAB379-96F5-4DD2-8B07-1285B627E1A8}"/>
              </a:ext>
            </a:extLst>
          </p:cNvPr>
          <p:cNvSpPr txBox="1"/>
          <p:nvPr/>
        </p:nvSpPr>
        <p:spPr>
          <a:xfrm>
            <a:off x="2174846" y="3531657"/>
            <a:ext cx="8259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b="1" dirty="0">
                <a:solidFill>
                  <a:srgbClr val="000000"/>
                </a:solidFill>
                <a:latin typeface="Calibri" panose="020F0502020204030204" pitchFamily="34" charset="0"/>
              </a:rPr>
              <a:t>20</a:t>
            </a:r>
            <a:r>
              <a:rPr lang="es-EC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.000</a:t>
            </a:r>
            <a:r>
              <a:rPr lang="es-EC" dirty="0"/>
              <a:t>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3CF0734-0E8A-4B4F-B882-18799E4A39B5}"/>
              </a:ext>
            </a:extLst>
          </p:cNvPr>
          <p:cNvSpPr txBox="1"/>
          <p:nvPr/>
        </p:nvSpPr>
        <p:spPr>
          <a:xfrm>
            <a:off x="4277686" y="2248142"/>
            <a:ext cx="9989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3.000</a:t>
            </a:r>
            <a:r>
              <a:rPr lang="es-EC" b="1" dirty="0"/>
              <a:t> 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BCEC89A9-2D66-444D-9CDD-28F9ABDE9A13}"/>
              </a:ext>
            </a:extLst>
          </p:cNvPr>
          <p:cNvSpPr txBox="1"/>
          <p:nvPr/>
        </p:nvSpPr>
        <p:spPr>
          <a:xfrm>
            <a:off x="6881070" y="1435814"/>
            <a:ext cx="10129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15.000</a:t>
            </a:r>
            <a:r>
              <a:rPr lang="es-EC" dirty="0"/>
              <a:t>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551042C-A93C-4EB3-93B0-C9A46362B3B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4846" y="5036021"/>
            <a:ext cx="1376899" cy="1609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980E791-FAD7-4BD8-8CA6-D5FB077E870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81070" y="3609312"/>
            <a:ext cx="2743594" cy="22481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3C809FDE-BDC8-4813-A8E4-B10EB4EBE454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0357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18B5AA99-0786-465B-871A-69349A2998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10706701"/>
              </p:ext>
            </p:extLst>
          </p:nvPr>
        </p:nvGraphicFramePr>
        <p:xfrm>
          <a:off x="1440227" y="210072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1 Título">
            <a:extLst>
              <a:ext uri="{FF2B5EF4-FFF2-40B4-BE49-F238E27FC236}">
                <a16:creationId xmlns:a16="http://schemas.microsoft.com/office/drawing/2014/main" id="{C557C92A-0E27-4F4D-A15F-1B31657EDA10}"/>
              </a:ext>
            </a:extLst>
          </p:cNvPr>
          <p:cNvSpPr txBox="1">
            <a:spLocks/>
          </p:cNvSpPr>
          <p:nvPr/>
        </p:nvSpPr>
        <p:spPr>
          <a:xfrm>
            <a:off x="4177717" y="479855"/>
            <a:ext cx="3716323" cy="47962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>
                <a:solidFill>
                  <a:schemeClr val="accent2"/>
                </a:solidFill>
              </a:rPr>
              <a:t>COMUNIDAD LA LIBERTAD </a:t>
            </a:r>
            <a:endParaRPr lang="es-EC" sz="2400" b="1" dirty="0">
              <a:solidFill>
                <a:schemeClr val="accent2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31B2125-2D25-4C40-ADC4-22F139AEFCBB}"/>
              </a:ext>
            </a:extLst>
          </p:cNvPr>
          <p:cNvSpPr txBox="1"/>
          <p:nvPr/>
        </p:nvSpPr>
        <p:spPr>
          <a:xfrm>
            <a:off x="2443294" y="3489712"/>
            <a:ext cx="8703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b="1" dirty="0">
                <a:solidFill>
                  <a:srgbClr val="000000"/>
                </a:solidFill>
                <a:latin typeface="Calibri" panose="020F0502020204030204" pitchFamily="34" charset="0"/>
              </a:rPr>
              <a:t>3</a:t>
            </a:r>
            <a:r>
              <a:rPr lang="es-EC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.000</a:t>
            </a:r>
            <a:r>
              <a:rPr lang="es-EC" dirty="0"/>
              <a:t>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2E374C4-7328-4C83-8CAF-FE209FBC4C92}"/>
              </a:ext>
            </a:extLst>
          </p:cNvPr>
          <p:cNvSpPr txBox="1"/>
          <p:nvPr/>
        </p:nvSpPr>
        <p:spPr>
          <a:xfrm>
            <a:off x="4557319" y="2407677"/>
            <a:ext cx="8703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3.500</a:t>
            </a:r>
            <a:r>
              <a:rPr lang="es-EC" dirty="0"/>
              <a:t> 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D6BEEA8-A1A3-4825-8454-13353ABF8965}"/>
              </a:ext>
            </a:extLst>
          </p:cNvPr>
          <p:cNvSpPr txBox="1"/>
          <p:nvPr/>
        </p:nvSpPr>
        <p:spPr>
          <a:xfrm>
            <a:off x="7281643" y="1754776"/>
            <a:ext cx="752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b="1" dirty="0">
                <a:solidFill>
                  <a:srgbClr val="000000"/>
                </a:solidFill>
                <a:latin typeface="Calibri" panose="020F0502020204030204" pitchFamily="34" charset="0"/>
              </a:rPr>
              <a:t>3</a:t>
            </a:r>
            <a:r>
              <a:rPr lang="es-EC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.000</a:t>
            </a:r>
            <a:r>
              <a:rPr lang="es-EC" b="1" dirty="0"/>
              <a:t>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BCDC444F-4771-4D5F-A35C-CAA488490823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416" y="2623657"/>
            <a:ext cx="2013548" cy="16106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050B758-280C-4D2F-8854-EF9C7830C3A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7319" y="4597167"/>
            <a:ext cx="2209101" cy="1656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AutoShape 6">
            <a:extLst>
              <a:ext uri="{FF2B5EF4-FFF2-40B4-BE49-F238E27FC236}">
                <a16:creationId xmlns:a16="http://schemas.microsoft.com/office/drawing/2014/main" id="{4812ADD8-E66E-4D90-A17C-270AC1AA227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59288" y="0"/>
            <a:ext cx="32734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C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C22C2AFE-D797-4150-A3C0-C3BB4DB288A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79689" y="1702857"/>
            <a:ext cx="2047482" cy="3573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572207D5-4CBF-4AFB-929C-0783AC6805F3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7448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31F5C35F-F374-42E0-ABF2-515443D32D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87629" y="368884"/>
            <a:ext cx="5079534" cy="394514"/>
          </a:xfrm>
        </p:spPr>
        <p:txBody>
          <a:bodyPr>
            <a:normAutofit/>
          </a:bodyPr>
          <a:lstStyle/>
          <a:p>
            <a:r>
              <a:rPr lang="es-EC" b="1" dirty="0">
                <a:solidFill>
                  <a:schemeClr val="accent2"/>
                </a:solidFill>
              </a:rPr>
              <a:t>COMUNIDADES ROSAL - SIMÓN BOLÍVAR </a:t>
            </a: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BB56C4D1-719E-458F-A8E8-B01B68ABBA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3400722"/>
              </p:ext>
            </p:extLst>
          </p:nvPr>
        </p:nvGraphicFramePr>
        <p:xfrm>
          <a:off x="1889388" y="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uadroTexto 5">
            <a:extLst>
              <a:ext uri="{FF2B5EF4-FFF2-40B4-BE49-F238E27FC236}">
                <a16:creationId xmlns:a16="http://schemas.microsoft.com/office/drawing/2014/main" id="{B25E1F89-3888-4BFF-9A4D-BC6E897344DB}"/>
              </a:ext>
            </a:extLst>
          </p:cNvPr>
          <p:cNvSpPr txBox="1"/>
          <p:nvPr/>
        </p:nvSpPr>
        <p:spPr>
          <a:xfrm>
            <a:off x="3978479" y="2600479"/>
            <a:ext cx="8703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b="1" dirty="0">
                <a:solidFill>
                  <a:srgbClr val="000000"/>
                </a:solidFill>
                <a:latin typeface="Calibri" panose="020F0502020204030204" pitchFamily="34" charset="0"/>
              </a:rPr>
              <a:t>30</a:t>
            </a:r>
            <a:r>
              <a:rPr lang="es-EC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.000</a:t>
            </a:r>
            <a:r>
              <a:rPr lang="es-EC" dirty="0"/>
              <a:t>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F2B7D7D-1645-4CBD-A47A-010A8B5962FD}"/>
              </a:ext>
            </a:extLst>
          </p:cNvPr>
          <p:cNvSpPr txBox="1"/>
          <p:nvPr/>
        </p:nvSpPr>
        <p:spPr>
          <a:xfrm>
            <a:off x="7191462" y="1577022"/>
            <a:ext cx="9737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b="1" dirty="0">
                <a:solidFill>
                  <a:srgbClr val="000000"/>
                </a:solidFill>
                <a:latin typeface="Calibri" panose="020F0502020204030204" pitchFamily="34" charset="0"/>
              </a:rPr>
              <a:t>15</a:t>
            </a:r>
            <a:r>
              <a:rPr lang="es-EC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.000</a:t>
            </a:r>
            <a:r>
              <a:rPr lang="es-EC" dirty="0"/>
              <a:t>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2F27C03-C4FC-4043-9B39-101BE5D6828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31084"/>
            <a:ext cx="3340932" cy="29885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FD99B440-57E1-4688-B960-C03B4A46607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0180" y="2262659"/>
            <a:ext cx="2626596" cy="2701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3C03721A-4CFB-41F9-B2FA-EF46034DE69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0591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3">
            <a:extLst>
              <a:ext uri="{FF2B5EF4-FFF2-40B4-BE49-F238E27FC236}">
                <a16:creationId xmlns:a16="http://schemas.microsoft.com/office/drawing/2014/main" id="{18E63BA2-BD50-4492-A7C4-960F0F45946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44062859"/>
              </p:ext>
            </p:extLst>
          </p:nvPr>
        </p:nvGraphicFramePr>
        <p:xfrm>
          <a:off x="991776" y="265257"/>
          <a:ext cx="8667379" cy="55302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2228045" y="3678996"/>
            <a:ext cx="965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5.000</a:t>
            </a:r>
            <a:endParaRPr lang="es-EC" b="1" dirty="0">
              <a:solidFill>
                <a:schemeClr val="bg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546242" y="2485623"/>
            <a:ext cx="940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15.000</a:t>
            </a:r>
            <a:endParaRPr lang="es-EC" b="1" dirty="0">
              <a:solidFill>
                <a:schemeClr val="bg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328079" y="1609859"/>
            <a:ext cx="10174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4.000</a:t>
            </a:r>
            <a:endParaRPr lang="es-EC" b="1" dirty="0">
              <a:solidFill>
                <a:schemeClr val="bg1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7D5CF0F-EA6D-44F3-94EC-A8252F775CC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7294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3">
            <a:extLst>
              <a:ext uri="{FF2B5EF4-FFF2-40B4-BE49-F238E27FC236}">
                <a16:creationId xmlns:a16="http://schemas.microsoft.com/office/drawing/2014/main" id="{18E63BA2-BD50-4492-A7C4-960F0F45946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77221995"/>
              </p:ext>
            </p:extLst>
          </p:nvPr>
        </p:nvGraphicFramePr>
        <p:xfrm>
          <a:off x="991776" y="265257"/>
          <a:ext cx="8667379" cy="55302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CuadroTexto"/>
          <p:cNvSpPr txBox="1"/>
          <p:nvPr/>
        </p:nvSpPr>
        <p:spPr>
          <a:xfrm>
            <a:off x="3090930" y="2910625"/>
            <a:ext cx="118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10.000</a:t>
            </a:r>
            <a:endParaRPr lang="es-EC" b="1" dirty="0">
              <a:solidFill>
                <a:schemeClr val="bg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220496" y="1970468"/>
            <a:ext cx="1068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4.000</a:t>
            </a:r>
            <a:endParaRPr lang="es-EC" b="1" dirty="0">
              <a:solidFill>
                <a:schemeClr val="bg1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AB08200-FEBC-4A8D-B6D8-3D97CDEF90C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9576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34AAAE5F-F8CA-4958-BD35-CA32D2BF9A4B}"/>
              </a:ext>
            </a:extLst>
          </p:cNvPr>
          <p:cNvSpPr txBox="1"/>
          <p:nvPr/>
        </p:nvSpPr>
        <p:spPr>
          <a:xfrm>
            <a:off x="1784556" y="411414"/>
            <a:ext cx="803787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C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CONVENIO INTERINSTITUCIONAL ENTRE EL GOBIERNO AUTÓNOMO DESCENTRALIZADO PROVINCIAL DE PASTAZA Y EL GOBIERNO AUTÓNOMO DESCENTRALIZADO PARROQUIAL RURAL DE FÁTIMA, PARA ENFRENTAR LA EMERGENCIA SANITARIA  PRODUCIDO POR EL COVID-19</a:t>
            </a:r>
          </a:p>
          <a:p>
            <a:pPr algn="just"/>
            <a:endParaRPr lang="es-EC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EC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PRESUPUESTO USD. $20,000,00</a:t>
            </a:r>
          </a:p>
          <a:p>
            <a:pPr algn="ctr"/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ADQUISICION DE 900 RACIONES ALIMENTICIAS 3 ENTREGAS       USD. 16.074,00</a:t>
            </a:r>
          </a:p>
          <a:p>
            <a:pPr algn="ctr"/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MATERIALES DE PROTECCION Y BIOSEGURIDAD                            USD. 3.918,00</a:t>
            </a:r>
          </a:p>
          <a:p>
            <a:pPr algn="ctr"/>
            <a:endParaRPr lang="es-EC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625E6E7-C272-450B-B786-C45FB5B8FE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395DEF8-F514-4355-9163-3CF9F89701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440" y="3273737"/>
            <a:ext cx="2970879" cy="264445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E9D2D41-9AF4-472C-AEB3-CAAC3198B3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07934" y="3584265"/>
            <a:ext cx="2798727" cy="229641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7FE0A04-1475-479A-9E2A-1B90F8A2F0A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0264" y="3791823"/>
            <a:ext cx="2609908" cy="212636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9569973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798A85FA-F341-4B6D-B360-CF81614446E9}"/>
              </a:ext>
            </a:extLst>
          </p:cNvPr>
          <p:cNvSpPr txBox="1"/>
          <p:nvPr/>
        </p:nvSpPr>
        <p:spPr>
          <a:xfrm>
            <a:off x="2172749" y="756092"/>
            <a:ext cx="743264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C" sz="4800" b="1" dirty="0">
              <a:solidFill>
                <a:schemeClr val="accent1">
                  <a:lumMod val="60000"/>
                  <a:lumOff val="4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es-EC" sz="4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INGRESOS </a:t>
            </a:r>
          </a:p>
          <a:p>
            <a:pPr algn="ctr"/>
            <a:r>
              <a:rPr lang="es-EC" sz="4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GOBIERNO PARROQUIAL DE FÁTIMA </a:t>
            </a:r>
          </a:p>
          <a:p>
            <a:pPr algn="ctr"/>
            <a:r>
              <a:rPr lang="es-EC" sz="66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2020</a:t>
            </a:r>
            <a:endParaRPr lang="es-EC" sz="4800" b="1" dirty="0">
              <a:solidFill>
                <a:schemeClr val="accent1">
                  <a:lumMod val="60000"/>
                  <a:lumOff val="4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E852B91D-E75A-4D28-A422-6CBA83437C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116510" cy="1587213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98E382BA-C0E0-45FE-8968-513F2B8128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567826"/>
            <a:ext cx="1997339" cy="1170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C7E5C55A-B771-47B3-A1E3-05DF5294C16C}"/>
              </a:ext>
            </a:extLst>
          </p:cNvPr>
          <p:cNvSpPr txBox="1"/>
          <p:nvPr/>
        </p:nvSpPr>
        <p:spPr>
          <a:xfrm>
            <a:off x="4983061" y="6368687"/>
            <a:ext cx="69125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30295">
              <a:lnSpc>
                <a:spcPct val="100000"/>
              </a:lnSpc>
              <a:spcBef>
                <a:spcPts val="2560"/>
              </a:spcBef>
            </a:pPr>
            <a:r>
              <a:rPr lang="es-EC" b="1" i="1" spc="114" dirty="0">
                <a:solidFill>
                  <a:schemeClr val="accent1"/>
                </a:solidFill>
                <a:latin typeface="Arial Narrow" panose="020B0606020202030204" pitchFamily="34" charset="0"/>
                <a:cs typeface="Arial"/>
              </a:rPr>
              <a:t>“El </a:t>
            </a:r>
            <a:r>
              <a:rPr lang="es-EC" b="1" i="1" spc="195" dirty="0">
                <a:solidFill>
                  <a:schemeClr val="accent1"/>
                </a:solidFill>
                <a:latin typeface="Arial Narrow" panose="020B0606020202030204" pitchFamily="34" charset="0"/>
                <a:cs typeface="Arial"/>
              </a:rPr>
              <a:t>Derechos de todos”</a:t>
            </a:r>
            <a:endParaRPr lang="es-EC" b="1" dirty="0">
              <a:solidFill>
                <a:schemeClr val="accent1"/>
              </a:solidFill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EFE872B9-B7C8-4918-86AC-1CB5AD7DF2F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726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6849847"/>
              </p:ext>
            </p:extLst>
          </p:nvPr>
        </p:nvGraphicFramePr>
        <p:xfrm>
          <a:off x="708337" y="154547"/>
          <a:ext cx="9865218" cy="532132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4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486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54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69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6366">
                <a:tc gridSpan="4">
                  <a:txBody>
                    <a:bodyPr/>
                    <a:lstStyle/>
                    <a:p>
                      <a:pPr marL="0" marR="0" indent="0" algn="ctr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C" sz="1600" b="1" u="sng" strike="noStrike" dirty="0">
                          <a:effectLst/>
                        </a:rPr>
                        <a:t>INGRESOS 2020 GADPR – FÁTIMA </a:t>
                      </a:r>
                      <a:endParaRPr lang="es-EC" sz="1600" b="1" i="0" u="sng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ctr" fontAlgn="t"/>
                      <a:endParaRPr lang="es-EC" sz="1600" b="1" i="1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2952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s-EC" sz="1600" b="1" u="sng" strike="noStrike" dirty="0">
                          <a:effectLst/>
                        </a:rPr>
                        <a:t>INGRESOS  PARA</a:t>
                      </a:r>
                      <a:r>
                        <a:rPr lang="es-EC" sz="1600" b="1" u="sng" strike="noStrike" baseline="0" dirty="0">
                          <a:effectLst/>
                        </a:rPr>
                        <a:t> GASTO </a:t>
                      </a:r>
                      <a:r>
                        <a:rPr lang="es-EC" sz="1600" b="1" u="sng" strike="noStrike" dirty="0">
                          <a:effectLst/>
                        </a:rPr>
                        <a:t>CORRIENTES</a:t>
                      </a:r>
                      <a:endParaRPr lang="es-EC" sz="1600" b="1" i="0" u="sng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C" sz="1600" u="sng" strike="noStrike">
                          <a:effectLst/>
                        </a:rPr>
                        <a:t>ANUAL</a:t>
                      </a:r>
                      <a:endParaRPr lang="es-EC" sz="1600" b="1" i="0" u="sng" strike="noStrike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C" sz="1600" b="1" u="sng" strike="noStrike" dirty="0">
                          <a:effectLst/>
                        </a:rPr>
                        <a:t>   67.251,04 </a:t>
                      </a:r>
                      <a:endParaRPr lang="es-EC" sz="1600" b="1" i="0" u="sng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9235">
                <a:tc>
                  <a:txBody>
                    <a:bodyPr/>
                    <a:lstStyle/>
                    <a:p>
                      <a:pPr algn="l" fontAlgn="t"/>
                      <a:r>
                        <a:rPr lang="es-EC" sz="1200" u="none" strike="noStrike" dirty="0">
                          <a:effectLst/>
                        </a:rPr>
                        <a:t> </a:t>
                      </a:r>
                      <a:endParaRPr lang="es-EC" sz="12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 dirty="0">
                          <a:effectLst/>
                        </a:rPr>
                        <a:t>Ingresos Propios - Alquiler de cancha de césped Dique de Fátima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600" u="none" strike="noStrike" dirty="0">
                          <a:effectLst/>
                        </a:rPr>
                        <a:t>207,30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C" sz="1600" u="none" strike="noStrike">
                          <a:effectLst/>
                        </a:rPr>
                        <a:t> 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231">
                <a:tc>
                  <a:txBody>
                    <a:bodyPr/>
                    <a:lstStyle/>
                    <a:p>
                      <a:pPr algn="l" fontAlgn="t"/>
                      <a:r>
                        <a:rPr lang="es-EC" sz="1200" u="none" strike="noStrike" dirty="0">
                          <a:effectLst/>
                        </a:rPr>
                        <a:t> </a:t>
                      </a:r>
                      <a:endParaRPr lang="es-EC" sz="12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 dirty="0">
                          <a:effectLst/>
                        </a:rPr>
                        <a:t>Ingresos Propios - Arriendo de locales comerciales Dique de Fátima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600" u="none" strike="noStrike" dirty="0">
                          <a:effectLst/>
                        </a:rPr>
                        <a:t>   1.270,09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C" sz="1600" u="none" strike="noStrike" dirty="0">
                          <a:effectLst/>
                        </a:rPr>
                        <a:t> 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1275">
                <a:tc>
                  <a:txBody>
                    <a:bodyPr/>
                    <a:lstStyle/>
                    <a:p>
                      <a:pPr algn="l" fontAlgn="t"/>
                      <a:r>
                        <a:rPr lang="es-EC" sz="1200" u="none" strike="noStrike" dirty="0">
                          <a:effectLst/>
                        </a:rPr>
                        <a:t> </a:t>
                      </a:r>
                      <a:endParaRPr lang="es-EC" sz="12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 dirty="0">
                          <a:effectLst/>
                        </a:rPr>
                        <a:t>Ministerio de Finanzas - Gasto Corriente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>
                          <a:effectLst/>
                        </a:rPr>
                        <a:t>65.773,65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C" sz="1600" u="none" strike="noStrike">
                          <a:effectLst/>
                        </a:rPr>
                        <a:t> 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4231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s-EC" sz="1600" b="1" u="sng" strike="noStrike" dirty="0">
                          <a:effectLst/>
                        </a:rPr>
                        <a:t>INGRESOS PARA GASTO  DE INVERSIÓN</a:t>
                      </a:r>
                      <a:endParaRPr lang="es-EC" sz="1600" b="1" i="0" u="sng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C" sz="1600" u="sng" strike="noStrike">
                          <a:effectLst/>
                        </a:rPr>
                        <a:t> </a:t>
                      </a:r>
                      <a:endParaRPr lang="es-EC" sz="1600" b="1" i="0" u="sng" strike="noStrike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C" sz="1600" u="sng" strike="noStrike" dirty="0">
                          <a:effectLst/>
                        </a:rPr>
                        <a:t> </a:t>
                      </a:r>
                      <a:r>
                        <a:rPr lang="es-EC" sz="1600" b="1" u="sng" strike="noStrike" dirty="0">
                          <a:effectLst/>
                        </a:rPr>
                        <a:t>310,623.00</a:t>
                      </a:r>
                      <a:r>
                        <a:rPr lang="es-EC" sz="1600" u="sng" strike="noStrike" dirty="0">
                          <a:effectLst/>
                        </a:rPr>
                        <a:t> </a:t>
                      </a:r>
                      <a:endParaRPr lang="es-EC" sz="1600" b="1" i="0" u="sng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1275">
                <a:tc>
                  <a:txBody>
                    <a:bodyPr/>
                    <a:lstStyle/>
                    <a:p>
                      <a:pPr algn="l" fontAlgn="t"/>
                      <a:r>
                        <a:rPr lang="es-EC" sz="1200" u="none" strike="noStrike" dirty="0">
                          <a:effectLst/>
                        </a:rPr>
                        <a:t> </a:t>
                      </a:r>
                      <a:endParaRPr lang="es-EC" sz="12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 dirty="0">
                          <a:effectLst/>
                        </a:rPr>
                        <a:t>Ministerio de Finanzas - Gasto Inversión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>
                          <a:effectLst/>
                        </a:rPr>
                        <a:t>84.827,67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C" sz="1600" u="none" strike="noStrike">
                          <a:effectLst/>
                        </a:rPr>
                        <a:t> 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1275">
                <a:tc>
                  <a:txBody>
                    <a:bodyPr/>
                    <a:lstStyle/>
                    <a:p>
                      <a:pPr algn="l" fontAlgn="t"/>
                      <a:r>
                        <a:rPr lang="es-EC" sz="1200" u="none" strike="noStrike" dirty="0">
                          <a:effectLst/>
                        </a:rPr>
                        <a:t> </a:t>
                      </a:r>
                      <a:endParaRPr lang="es-EC" sz="12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 dirty="0">
                          <a:effectLst/>
                        </a:rPr>
                        <a:t>Ley Especial Amazónica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>
                          <a:effectLst/>
                        </a:rPr>
                        <a:t>67.198,43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C" sz="1600" u="none" strike="noStrike">
                          <a:effectLst/>
                        </a:rPr>
                        <a:t> 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1275">
                <a:tc>
                  <a:txBody>
                    <a:bodyPr/>
                    <a:lstStyle/>
                    <a:p>
                      <a:pPr algn="l" fontAlgn="t"/>
                      <a:r>
                        <a:rPr lang="es-EC" sz="1200" u="none" strike="noStrike" dirty="0">
                          <a:effectLst/>
                        </a:rPr>
                        <a:t> </a:t>
                      </a:r>
                      <a:endParaRPr lang="es-EC" sz="12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 dirty="0">
                          <a:effectLst/>
                        </a:rPr>
                        <a:t>Reintegro del IVA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>
                          <a:effectLst/>
                        </a:rPr>
                        <a:t>18.852,32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C" sz="1600" u="none" strike="noStrike">
                          <a:effectLst/>
                        </a:rPr>
                        <a:t> 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4231">
                <a:tc>
                  <a:txBody>
                    <a:bodyPr/>
                    <a:lstStyle/>
                    <a:p>
                      <a:pPr algn="l" fontAlgn="t"/>
                      <a:r>
                        <a:rPr lang="es-EC" sz="1200" u="none" strike="noStrike" dirty="0">
                          <a:effectLst/>
                        </a:rPr>
                        <a:t> </a:t>
                      </a:r>
                      <a:endParaRPr lang="es-EC" sz="12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 dirty="0">
                          <a:effectLst/>
                        </a:rPr>
                        <a:t>Convenio  GAD Municipal Pastaza (emergencia sanitaria)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600" u="none" strike="noStrike" dirty="0">
                          <a:effectLst/>
                        </a:rPr>
                        <a:t> 25.000,00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C" sz="1600" u="none" strike="noStrike">
                          <a:effectLst/>
                        </a:rPr>
                        <a:t> 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4231">
                <a:tc>
                  <a:txBody>
                    <a:bodyPr/>
                    <a:lstStyle/>
                    <a:p>
                      <a:pPr algn="l" fontAlgn="t"/>
                      <a:r>
                        <a:rPr lang="es-EC" sz="1200" u="none" strike="noStrike" dirty="0">
                          <a:effectLst/>
                        </a:rPr>
                        <a:t> </a:t>
                      </a:r>
                      <a:endParaRPr lang="es-EC" sz="12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 dirty="0">
                          <a:effectLst/>
                        </a:rPr>
                        <a:t>Convenio  GAD Provincial de Pastaza (emergencia sanitaria)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600" u="none" strike="noStrike" dirty="0">
                          <a:effectLst/>
                        </a:rPr>
                        <a:t> 20.000,00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C" sz="1600" u="none" strike="noStrike">
                          <a:effectLst/>
                        </a:rPr>
                        <a:t> 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34231">
                <a:tc>
                  <a:txBody>
                    <a:bodyPr/>
                    <a:lstStyle/>
                    <a:p>
                      <a:pPr algn="l" fontAlgn="t"/>
                      <a:r>
                        <a:rPr lang="es-EC" sz="1200" u="none" strike="noStrike" dirty="0">
                          <a:effectLst/>
                        </a:rPr>
                        <a:t> </a:t>
                      </a:r>
                      <a:endParaRPr lang="es-EC" sz="12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 dirty="0">
                          <a:effectLst/>
                        </a:rPr>
                        <a:t>Recursos No Reembolsables BEDE Año 2019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600" u="none" strike="noStrike" dirty="0">
                          <a:effectLst/>
                        </a:rPr>
                        <a:t> 20.012,45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C" sz="1600" u="none" strike="noStrike">
                          <a:effectLst/>
                        </a:rPr>
                        <a:t> 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1275">
                <a:tc>
                  <a:txBody>
                    <a:bodyPr/>
                    <a:lstStyle/>
                    <a:p>
                      <a:pPr algn="l" fontAlgn="t"/>
                      <a:r>
                        <a:rPr lang="es-EC" sz="1200" u="none" strike="noStrike" dirty="0">
                          <a:effectLst/>
                        </a:rPr>
                        <a:t> </a:t>
                      </a:r>
                      <a:endParaRPr lang="es-EC" sz="12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 dirty="0">
                          <a:effectLst/>
                        </a:rPr>
                        <a:t>Convenio MIES Proyecto Discapacidades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 dirty="0">
                          <a:effectLst/>
                        </a:rPr>
                        <a:t>12.047,13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C" sz="1600" u="none" strike="noStrike">
                          <a:effectLst/>
                        </a:rPr>
                        <a:t> 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1275">
                <a:tc>
                  <a:txBody>
                    <a:bodyPr/>
                    <a:lstStyle/>
                    <a:p>
                      <a:pPr algn="l" fontAlgn="t"/>
                      <a:r>
                        <a:rPr lang="es-EC" sz="1200" u="none" strike="noStrike" dirty="0">
                          <a:effectLst/>
                        </a:rPr>
                        <a:t> </a:t>
                      </a:r>
                      <a:endParaRPr lang="es-EC" sz="12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>
                          <a:effectLst/>
                        </a:rPr>
                        <a:t>Aporte de beneficiari@s Proyecto Finca las Palmas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 dirty="0">
                          <a:effectLst/>
                        </a:rPr>
                        <a:t>59.115,00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C" sz="1600" u="none" strike="noStrike" dirty="0">
                          <a:effectLst/>
                        </a:rPr>
                        <a:t> 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1275">
                <a:tc>
                  <a:txBody>
                    <a:bodyPr/>
                    <a:lstStyle/>
                    <a:p>
                      <a:pPr algn="l" fontAlgn="t"/>
                      <a:r>
                        <a:rPr lang="es-EC" sz="1200" u="none" strike="noStrike">
                          <a:effectLst/>
                        </a:rPr>
                        <a:t> </a:t>
                      </a:r>
                      <a:endParaRPr lang="es-EC" sz="1200" b="0" i="0" u="none" strike="noStrike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 dirty="0">
                          <a:effectLst/>
                        </a:rPr>
                        <a:t>Aporte de multas de sesiones/mingas Proyecto Finca las Palmas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 dirty="0">
                          <a:effectLst/>
                        </a:rPr>
                        <a:t>3.570,00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C" sz="1600" u="none" strike="noStrike" dirty="0">
                          <a:effectLst/>
                        </a:rPr>
                        <a:t> 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7849801"/>
              </p:ext>
            </p:extLst>
          </p:nvPr>
        </p:nvGraphicFramePr>
        <p:xfrm>
          <a:off x="1210615" y="5885645"/>
          <a:ext cx="8886422" cy="36576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88864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44699">
                <a:tc>
                  <a:txBody>
                    <a:bodyPr/>
                    <a:lstStyle/>
                    <a:p>
                      <a:r>
                        <a:rPr lang="en-US" b="1" dirty="0"/>
                        <a:t>INGRESO TOTAL 2020                                                                    $  377,874.04</a:t>
                      </a:r>
                      <a:endParaRPr lang="es-EC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Imagen 7">
            <a:extLst>
              <a:ext uri="{FF2B5EF4-FFF2-40B4-BE49-F238E27FC236}">
                <a16:creationId xmlns:a16="http://schemas.microsoft.com/office/drawing/2014/main" id="{F55BAB85-5672-4E3C-A697-609FD68B5F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790163" cy="911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1947F45-8EF8-4F78-AE39-53350A04AA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22255" y="0"/>
            <a:ext cx="1469745" cy="911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2697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39D33DB-7E32-4D51-B772-571A736519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946246" cy="991207"/>
          </a:xfrm>
          <a:prstGeom prst="rect">
            <a:avLst/>
          </a:prstGeom>
        </p:spPr>
      </p:pic>
      <p:sp>
        <p:nvSpPr>
          <p:cNvPr id="11" name="object 3">
            <a:extLst>
              <a:ext uri="{FF2B5EF4-FFF2-40B4-BE49-F238E27FC236}">
                <a16:creationId xmlns:a16="http://schemas.microsoft.com/office/drawing/2014/main" id="{1AABCDDC-F51C-4539-A1B6-53800C247FE7}"/>
              </a:ext>
            </a:extLst>
          </p:cNvPr>
          <p:cNvSpPr/>
          <p:nvPr/>
        </p:nvSpPr>
        <p:spPr>
          <a:xfrm>
            <a:off x="3626699" y="1098339"/>
            <a:ext cx="5192014" cy="1082306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CEF6FE6-7B73-44CC-B5ED-068C13733AAE}"/>
              </a:ext>
            </a:extLst>
          </p:cNvPr>
          <p:cNvSpPr txBox="1"/>
          <p:nvPr/>
        </p:nvSpPr>
        <p:spPr>
          <a:xfrm>
            <a:off x="4983061" y="6368687"/>
            <a:ext cx="69125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30295">
              <a:lnSpc>
                <a:spcPct val="100000"/>
              </a:lnSpc>
              <a:spcBef>
                <a:spcPts val="2560"/>
              </a:spcBef>
            </a:pPr>
            <a:r>
              <a:rPr lang="es-EC" b="1" i="1" spc="114" dirty="0">
                <a:solidFill>
                  <a:schemeClr val="accent1"/>
                </a:solidFill>
                <a:latin typeface="Arial Narrow" panose="020B0606020202030204" pitchFamily="34" charset="0"/>
                <a:cs typeface="Arial"/>
              </a:rPr>
              <a:t>“El </a:t>
            </a:r>
            <a:r>
              <a:rPr lang="es-EC" b="1" i="1" spc="195" dirty="0">
                <a:solidFill>
                  <a:schemeClr val="accent1"/>
                </a:solidFill>
                <a:latin typeface="Arial Narrow" panose="020B0606020202030204" pitchFamily="34" charset="0"/>
                <a:cs typeface="Arial"/>
              </a:rPr>
              <a:t>Derechos de todos”</a:t>
            </a:r>
            <a:endParaRPr lang="es-EC" b="1" dirty="0">
              <a:solidFill>
                <a:schemeClr val="accent1"/>
              </a:solidFill>
              <a:latin typeface="Arial Narrow" panose="020B0606020202030204" pitchFamily="34" charset="0"/>
              <a:cs typeface="Arial"/>
            </a:endParaRP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CE21081A-4378-4620-8F99-C53733FCC9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7287423"/>
              </p:ext>
            </p:extLst>
          </p:nvPr>
        </p:nvGraphicFramePr>
        <p:xfrm>
          <a:off x="2881443" y="2273592"/>
          <a:ext cx="7035289" cy="25500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8980">
                  <a:extLst>
                    <a:ext uri="{9D8B030D-6E8A-4147-A177-3AD203B41FA5}">
                      <a16:colId xmlns:a16="http://schemas.microsoft.com/office/drawing/2014/main" val="2008630651"/>
                    </a:ext>
                  </a:extLst>
                </a:gridCol>
                <a:gridCol w="3376440">
                  <a:extLst>
                    <a:ext uri="{9D8B030D-6E8A-4147-A177-3AD203B41FA5}">
                      <a16:colId xmlns:a16="http://schemas.microsoft.com/office/drawing/2014/main" val="1009588802"/>
                    </a:ext>
                  </a:extLst>
                </a:gridCol>
                <a:gridCol w="2329869">
                  <a:extLst>
                    <a:ext uri="{9D8B030D-6E8A-4147-A177-3AD203B41FA5}">
                      <a16:colId xmlns:a16="http://schemas.microsoft.com/office/drawing/2014/main" val="3594418623"/>
                    </a:ext>
                  </a:extLst>
                </a:gridCol>
              </a:tblGrid>
              <a:tr h="406927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2000" u="none" strike="noStrike" dirty="0">
                          <a:effectLst/>
                        </a:rPr>
                        <a:t>ITEM</a:t>
                      </a:r>
                      <a:endParaRPr lang="es-EC" sz="20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2000" u="none" strike="noStrike">
                          <a:effectLst/>
                        </a:rPr>
                        <a:t>DETALLE</a:t>
                      </a:r>
                      <a:endParaRPr lang="es-EC" sz="2000" b="1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2000" u="none" strike="noStrike">
                          <a:effectLst/>
                        </a:rPr>
                        <a:t>INGRESOS</a:t>
                      </a:r>
                      <a:endParaRPr lang="es-EC" sz="2000" b="1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56475408"/>
                  </a:ext>
                </a:extLst>
              </a:tr>
              <a:tr h="434056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2000" u="none" strike="noStrike">
                          <a:effectLst/>
                        </a:rPr>
                        <a:t>1</a:t>
                      </a:r>
                      <a:endParaRPr lang="es-EC" sz="2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2000" u="none" strike="noStrike">
                          <a:effectLst/>
                        </a:rPr>
                        <a:t>INGRESO CORRIENTE</a:t>
                      </a:r>
                      <a:endParaRPr lang="es-EC" sz="2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2000" b="1" u="sng" strike="noStrike" dirty="0">
                          <a:effectLst/>
                        </a:rPr>
                        <a:t>67.251,04</a:t>
                      </a:r>
                      <a:endParaRPr lang="es-EC" sz="20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36797574"/>
                  </a:ext>
                </a:extLst>
              </a:tr>
              <a:tr h="434056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2000" u="none" strike="noStrike">
                          <a:effectLst/>
                        </a:rPr>
                        <a:t>2</a:t>
                      </a:r>
                      <a:endParaRPr lang="es-EC" sz="2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2000" u="none" strike="noStrike" dirty="0">
                          <a:effectLst/>
                        </a:rPr>
                        <a:t>INGRESO DE INVERSIÓN</a:t>
                      </a:r>
                      <a:endParaRPr lang="es-EC" sz="2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247,758.00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79569946"/>
                  </a:ext>
                </a:extLst>
              </a:tr>
              <a:tr h="868112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2000" u="none" strike="noStrike">
                          <a:effectLst/>
                        </a:rPr>
                        <a:t>3</a:t>
                      </a:r>
                      <a:endParaRPr lang="es-EC" sz="2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2000" u="none" strike="noStrike">
                          <a:effectLst/>
                        </a:rPr>
                        <a:t>INGRESO FINCA LAS PALMAS </a:t>
                      </a:r>
                      <a:endParaRPr lang="es-EC" sz="2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2000" u="none" strike="noStrike" dirty="0">
                          <a:effectLst/>
                        </a:rPr>
                        <a:t>        62.865,00 </a:t>
                      </a:r>
                      <a:endParaRPr lang="es-EC" sz="20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23185079"/>
                  </a:ext>
                </a:extLst>
              </a:tr>
              <a:tr h="406927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2000" b="1" u="none" strike="noStrike">
                          <a:effectLst/>
                        </a:rPr>
                        <a:t>TOTAL</a:t>
                      </a:r>
                      <a:endParaRPr lang="es-EC" sz="2000" b="1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2000" b="1" u="none" strike="noStrike" dirty="0">
                          <a:effectLst/>
                        </a:rPr>
                        <a:t>      $  </a:t>
                      </a:r>
                      <a:r>
                        <a:rPr lang="en-US" sz="2000" b="1" dirty="0"/>
                        <a:t>377,874.04</a:t>
                      </a:r>
                      <a:endParaRPr lang="es-EC" sz="20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955388695"/>
                  </a:ext>
                </a:extLst>
              </a:tr>
            </a:tbl>
          </a:graphicData>
        </a:graphic>
      </p:graphicFrame>
      <p:pic>
        <p:nvPicPr>
          <p:cNvPr id="7" name="Imagen 6">
            <a:extLst>
              <a:ext uri="{FF2B5EF4-FFF2-40B4-BE49-F238E27FC236}">
                <a16:creationId xmlns:a16="http://schemas.microsoft.com/office/drawing/2014/main" id="{D2C1A0C1-1944-4D7D-B675-9F864D43849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4115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5B6D77F-1976-4F70-9ACC-3A7B0BBA0275}"/>
              </a:ext>
            </a:extLst>
          </p:cNvPr>
          <p:cNvSpPr txBox="1"/>
          <p:nvPr/>
        </p:nvSpPr>
        <p:spPr>
          <a:xfrm>
            <a:off x="2585522" y="36604"/>
            <a:ext cx="68154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3600" b="1" dirty="0">
                <a:latin typeface="Aharoni" panose="02010803020104030203" pitchFamily="2" charset="-79"/>
                <a:cs typeface="Aharoni" panose="02010803020104030203" pitchFamily="2" charset="-79"/>
              </a:rPr>
              <a:t>GASTO CORRIENTE </a:t>
            </a:r>
            <a:r>
              <a:rPr lang="es-EC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REMUNERACIONES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BED6106F-F315-487A-9EC7-DE0078234D8A}"/>
              </a:ext>
            </a:extLst>
          </p:cNvPr>
          <p:cNvSpPr txBox="1"/>
          <p:nvPr/>
        </p:nvSpPr>
        <p:spPr>
          <a:xfrm>
            <a:off x="4983061" y="6368687"/>
            <a:ext cx="69125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30295">
              <a:lnSpc>
                <a:spcPct val="100000"/>
              </a:lnSpc>
              <a:spcBef>
                <a:spcPts val="2560"/>
              </a:spcBef>
            </a:pPr>
            <a:r>
              <a:rPr lang="es-EC" b="1" i="1" spc="114" dirty="0">
                <a:solidFill>
                  <a:schemeClr val="accent1"/>
                </a:solidFill>
                <a:latin typeface="Arial Narrow" panose="020B0606020202030204" pitchFamily="34" charset="0"/>
                <a:cs typeface="Arial"/>
              </a:rPr>
              <a:t>“El </a:t>
            </a:r>
            <a:r>
              <a:rPr lang="es-EC" b="1" i="1" spc="195" dirty="0">
                <a:solidFill>
                  <a:schemeClr val="accent1"/>
                </a:solidFill>
                <a:latin typeface="Arial Narrow" panose="020B0606020202030204" pitchFamily="34" charset="0"/>
                <a:cs typeface="Arial"/>
              </a:rPr>
              <a:t>Derechos de todos”</a:t>
            </a:r>
            <a:endParaRPr lang="es-EC" b="1" dirty="0">
              <a:solidFill>
                <a:schemeClr val="accent1"/>
              </a:solidFill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16AD3AD3-11D2-415F-8B46-8322C42A27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491212"/>
            <a:ext cx="1946246" cy="991207"/>
          </a:xfrm>
          <a:prstGeom prst="rect">
            <a:avLst/>
          </a:prstGeom>
        </p:spPr>
      </p:pic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E1C87FB9-0104-4D3B-AC4F-9D9A3BDC07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8307723"/>
              </p:ext>
            </p:extLst>
          </p:nvPr>
        </p:nvGraphicFramePr>
        <p:xfrm>
          <a:off x="1861445" y="1157580"/>
          <a:ext cx="8469190" cy="47445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9070">
                  <a:extLst>
                    <a:ext uri="{9D8B030D-6E8A-4147-A177-3AD203B41FA5}">
                      <a16:colId xmlns:a16="http://schemas.microsoft.com/office/drawing/2014/main" val="339567846"/>
                    </a:ext>
                  </a:extLst>
                </a:gridCol>
                <a:gridCol w="5321629">
                  <a:extLst>
                    <a:ext uri="{9D8B030D-6E8A-4147-A177-3AD203B41FA5}">
                      <a16:colId xmlns:a16="http://schemas.microsoft.com/office/drawing/2014/main" val="1443753503"/>
                    </a:ext>
                  </a:extLst>
                </a:gridCol>
                <a:gridCol w="1518491">
                  <a:extLst>
                    <a:ext uri="{9D8B030D-6E8A-4147-A177-3AD203B41FA5}">
                      <a16:colId xmlns:a16="http://schemas.microsoft.com/office/drawing/2014/main" val="1850647251"/>
                    </a:ext>
                  </a:extLst>
                </a:gridCol>
              </a:tblGrid>
              <a:tr h="261513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s-EC" sz="1600" b="1" u="sng" strike="noStrike" dirty="0">
                          <a:solidFill>
                            <a:schemeClr val="bg1"/>
                          </a:solidFill>
                          <a:effectLst/>
                        </a:rPr>
                        <a:t>GASTO EN PERSONAL</a:t>
                      </a:r>
                      <a:endParaRPr lang="es-EC" sz="1600" b="1" i="0" u="sng" strike="noStrike" dirty="0">
                        <a:solidFill>
                          <a:schemeClr val="bg1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166984"/>
                  </a:ext>
                </a:extLst>
              </a:tr>
              <a:tr h="672462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400" b="1" u="none" strike="noStrike">
                          <a:effectLst/>
                        </a:rPr>
                        <a:t>PARTIDA PRESUPUESTARIA</a:t>
                      </a:r>
                      <a:endParaRPr lang="es-EC" sz="1400" b="1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400" b="1" u="none" strike="noStrike">
                          <a:effectLst/>
                        </a:rPr>
                        <a:t>DETALLE</a:t>
                      </a:r>
                      <a:endParaRPr lang="es-EC" sz="1400" b="1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400" b="1" u="none" strike="noStrike" dirty="0">
                          <a:effectLst/>
                        </a:rPr>
                        <a:t>INVERSIÓN</a:t>
                      </a:r>
                      <a:endParaRPr lang="es-EC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204241" marR="7564" marT="7564" marB="0" anchor="ctr"/>
                </a:tc>
                <a:extLst>
                  <a:ext uri="{0D108BD9-81ED-4DB2-BD59-A6C34878D82A}">
                    <a16:rowId xmlns:a16="http://schemas.microsoft.com/office/drawing/2014/main" val="45189735"/>
                  </a:ext>
                </a:extLst>
              </a:tr>
              <a:tr h="22415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400" b="1" u="none" strike="noStrike" dirty="0">
                          <a:effectLst/>
                        </a:rPr>
                        <a:t>5101050</a:t>
                      </a:r>
                      <a:endParaRPr lang="es-EC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400" b="1" u="none" strike="noStrike" dirty="0">
                          <a:effectLst/>
                        </a:rPr>
                        <a:t>Remuneraciones Unificadas</a:t>
                      </a:r>
                      <a:endParaRPr lang="es-EC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200" b="1" i="0" u="sng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49.123,47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74833418"/>
                  </a:ext>
                </a:extLst>
              </a:tr>
              <a:tr h="4483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400" u="none" strike="noStrike">
                          <a:effectLst/>
                        </a:rPr>
                        <a:t> </a:t>
                      </a:r>
                      <a:endParaRPr lang="es-EC" sz="14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400" u="none" strike="noStrike">
                          <a:effectLst/>
                        </a:rPr>
                        <a:t>Presidente, Vicepresidente, Primer Vocal, Segundo Vocal, Tercer Vocal y Secretaria-Tesorera</a:t>
                      </a:r>
                      <a:endParaRPr lang="es-EC" sz="14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400" u="none" strike="noStrike">
                          <a:effectLst/>
                        </a:rPr>
                        <a:t> </a:t>
                      </a:r>
                      <a:endParaRPr lang="es-EC" sz="14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/>
                </a:tc>
                <a:extLst>
                  <a:ext uri="{0D108BD9-81ED-4DB2-BD59-A6C34878D82A}">
                    <a16:rowId xmlns:a16="http://schemas.microsoft.com/office/drawing/2014/main" val="684112070"/>
                  </a:ext>
                </a:extLst>
              </a:tr>
              <a:tr h="22415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400" b="1" u="none" strike="noStrike" dirty="0">
                          <a:effectLst/>
                        </a:rPr>
                        <a:t>5102030</a:t>
                      </a:r>
                      <a:endParaRPr lang="es-EC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400" b="1" u="none" strike="noStrike" dirty="0">
                          <a:effectLst/>
                        </a:rPr>
                        <a:t>Decimotercer Sueldo</a:t>
                      </a:r>
                      <a:endParaRPr lang="es-EC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400" b="1" u="none" strike="noStrike" dirty="0">
                          <a:effectLst/>
                        </a:rPr>
                        <a:t>           4,106.00 </a:t>
                      </a:r>
                      <a:endParaRPr lang="es-EC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/>
                </a:tc>
                <a:extLst>
                  <a:ext uri="{0D108BD9-81ED-4DB2-BD59-A6C34878D82A}">
                    <a16:rowId xmlns:a16="http://schemas.microsoft.com/office/drawing/2014/main" val="261288081"/>
                  </a:ext>
                </a:extLst>
              </a:tr>
              <a:tr h="4483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400" u="none" strike="noStrike">
                          <a:effectLst/>
                        </a:rPr>
                        <a:t> </a:t>
                      </a:r>
                      <a:endParaRPr lang="es-EC" sz="14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400" u="none" strike="noStrike" dirty="0">
                          <a:effectLst/>
                        </a:rPr>
                        <a:t>Presidente, Vicepresidente, Primer Vocal, Segundo Vocal, Tercer Vocal y Secretaria-Tesorera</a:t>
                      </a:r>
                      <a:endParaRPr lang="es-EC" sz="14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400" u="none" strike="noStrike" dirty="0">
                          <a:effectLst/>
                        </a:rPr>
                        <a:t> </a:t>
                      </a:r>
                      <a:endParaRPr lang="es-EC" sz="14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/>
                </a:tc>
                <a:extLst>
                  <a:ext uri="{0D108BD9-81ED-4DB2-BD59-A6C34878D82A}">
                    <a16:rowId xmlns:a16="http://schemas.microsoft.com/office/drawing/2014/main" val="695048420"/>
                  </a:ext>
                </a:extLst>
              </a:tr>
              <a:tr h="22415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400" b="1" u="none" strike="noStrike" dirty="0">
                          <a:effectLst/>
                        </a:rPr>
                        <a:t>5102040</a:t>
                      </a:r>
                      <a:endParaRPr lang="es-EC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400" b="1" u="none" strike="noStrike" dirty="0">
                          <a:effectLst/>
                        </a:rPr>
                        <a:t>Decimocuarto Sueldo</a:t>
                      </a:r>
                      <a:endParaRPr lang="es-EC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400" b="1" u="none" strike="noStrike" dirty="0">
                          <a:effectLst/>
                        </a:rPr>
                        <a:t>           2.400,00 </a:t>
                      </a:r>
                      <a:endParaRPr lang="es-EC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/>
                </a:tc>
                <a:extLst>
                  <a:ext uri="{0D108BD9-81ED-4DB2-BD59-A6C34878D82A}">
                    <a16:rowId xmlns:a16="http://schemas.microsoft.com/office/drawing/2014/main" val="332837776"/>
                  </a:ext>
                </a:extLst>
              </a:tr>
              <a:tr h="4483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400" u="none" strike="noStrike">
                          <a:effectLst/>
                        </a:rPr>
                        <a:t> </a:t>
                      </a:r>
                      <a:endParaRPr lang="es-EC" sz="14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400" u="none" strike="noStrike">
                          <a:effectLst/>
                        </a:rPr>
                        <a:t>Presidente, Vicepresidente, Primer Vocal, Segundo Vocal, Tercer Vocal y Secretaria-Tesorera</a:t>
                      </a:r>
                      <a:endParaRPr lang="es-EC" sz="14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400" u="none" strike="noStrike">
                          <a:effectLst/>
                        </a:rPr>
                        <a:t> </a:t>
                      </a:r>
                      <a:endParaRPr lang="es-EC" sz="14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/>
                </a:tc>
                <a:extLst>
                  <a:ext uri="{0D108BD9-81ED-4DB2-BD59-A6C34878D82A}">
                    <a16:rowId xmlns:a16="http://schemas.microsoft.com/office/drawing/2014/main" val="703867410"/>
                  </a:ext>
                </a:extLst>
              </a:tr>
              <a:tr h="22415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400" b="1" u="none" strike="noStrike" dirty="0">
                          <a:effectLst/>
                        </a:rPr>
                        <a:t>5106010</a:t>
                      </a:r>
                      <a:endParaRPr lang="es-EC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400" b="1" u="none" strike="noStrike" dirty="0">
                          <a:effectLst/>
                        </a:rPr>
                        <a:t>Aporte Patronal</a:t>
                      </a:r>
                      <a:endParaRPr lang="es-EC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400" b="1" u="none" strike="noStrike" dirty="0">
                          <a:effectLst/>
                        </a:rPr>
                        <a:t>           5,740.20 </a:t>
                      </a:r>
                      <a:endParaRPr lang="es-EC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/>
                </a:tc>
                <a:extLst>
                  <a:ext uri="{0D108BD9-81ED-4DB2-BD59-A6C34878D82A}">
                    <a16:rowId xmlns:a16="http://schemas.microsoft.com/office/drawing/2014/main" val="1081279265"/>
                  </a:ext>
                </a:extLst>
              </a:tr>
              <a:tr h="4483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400" u="none" strike="noStrike">
                          <a:effectLst/>
                        </a:rPr>
                        <a:t> </a:t>
                      </a:r>
                      <a:endParaRPr lang="es-EC" sz="14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400" u="none" strike="noStrike">
                          <a:effectLst/>
                        </a:rPr>
                        <a:t>Presidente, Vicepresidente, Primer Vocal, Segundo Vocal, Tercer Vocal y Secretaria-Tesorera</a:t>
                      </a:r>
                      <a:endParaRPr lang="es-EC" sz="14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400" u="none" strike="noStrike">
                          <a:effectLst/>
                        </a:rPr>
                        <a:t> </a:t>
                      </a:r>
                      <a:endParaRPr lang="es-EC" sz="14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/>
                </a:tc>
                <a:extLst>
                  <a:ext uri="{0D108BD9-81ED-4DB2-BD59-A6C34878D82A}">
                    <a16:rowId xmlns:a16="http://schemas.microsoft.com/office/drawing/2014/main" val="1846632851"/>
                  </a:ext>
                </a:extLst>
              </a:tr>
              <a:tr h="22415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400" b="1" u="none" strike="noStrike" dirty="0">
                          <a:effectLst/>
                        </a:rPr>
                        <a:t>5106020</a:t>
                      </a:r>
                      <a:endParaRPr lang="es-EC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400" b="1" u="none" strike="noStrike" dirty="0">
                          <a:effectLst/>
                        </a:rPr>
                        <a:t>Fondo de Reserva</a:t>
                      </a:r>
                      <a:endParaRPr lang="es-EC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400" b="1" u="none" strike="noStrike" dirty="0">
                          <a:effectLst/>
                        </a:rPr>
                        <a:t>           3,679.46 </a:t>
                      </a:r>
                      <a:endParaRPr lang="es-EC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/>
                </a:tc>
                <a:extLst>
                  <a:ext uri="{0D108BD9-81ED-4DB2-BD59-A6C34878D82A}">
                    <a16:rowId xmlns:a16="http://schemas.microsoft.com/office/drawing/2014/main" val="4250667132"/>
                  </a:ext>
                </a:extLst>
              </a:tr>
              <a:tr h="4483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400" u="none" strike="noStrike">
                          <a:effectLst/>
                        </a:rPr>
                        <a:t> </a:t>
                      </a:r>
                      <a:endParaRPr lang="es-EC" sz="14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400" u="none" strike="noStrike" dirty="0">
                          <a:effectLst/>
                        </a:rPr>
                        <a:t>Presidente, Vicepresidente, Primer Vocal, Segundo Vocal, Tercer Vocal y Secretaria-Tesorera</a:t>
                      </a:r>
                      <a:endParaRPr lang="es-EC" sz="14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400" u="none" strike="noStrike" dirty="0">
                          <a:effectLst/>
                        </a:rPr>
                        <a:t> </a:t>
                      </a:r>
                      <a:endParaRPr lang="es-EC" sz="14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/>
                </a:tc>
                <a:extLst>
                  <a:ext uri="{0D108BD9-81ED-4DB2-BD59-A6C34878D82A}">
                    <a16:rowId xmlns:a16="http://schemas.microsoft.com/office/drawing/2014/main" val="4083108493"/>
                  </a:ext>
                </a:extLst>
              </a:tr>
              <a:tr h="224154">
                <a:tc>
                  <a:txBody>
                    <a:bodyPr/>
                    <a:lstStyle/>
                    <a:p>
                      <a:pPr algn="ctr" rtl="0" fontAlgn="ctr"/>
                      <a:endParaRPr lang="es-EC" sz="14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endParaRPr lang="es-MX" sz="14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endParaRPr lang="es-EC" sz="14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/>
                </a:tc>
                <a:extLst>
                  <a:ext uri="{0D108BD9-81ED-4DB2-BD59-A6C34878D82A}">
                    <a16:rowId xmlns:a16="http://schemas.microsoft.com/office/drawing/2014/main" val="1849327201"/>
                  </a:ext>
                </a:extLst>
              </a:tr>
              <a:tr h="224154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400" b="1" u="none" strike="noStrike" dirty="0">
                          <a:effectLst/>
                        </a:rPr>
                        <a:t>TOTAL</a:t>
                      </a:r>
                      <a:endParaRPr lang="es-EC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7564" marR="7564" marT="7564" marB="0" anchor="ctr"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$ 65.049,13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21931125"/>
                  </a:ext>
                </a:extLst>
              </a:tr>
            </a:tbl>
          </a:graphicData>
        </a:graphic>
      </p:graphicFrame>
      <p:pic>
        <p:nvPicPr>
          <p:cNvPr id="8" name="Imagen 7">
            <a:extLst>
              <a:ext uri="{FF2B5EF4-FFF2-40B4-BE49-F238E27FC236}">
                <a16:creationId xmlns:a16="http://schemas.microsoft.com/office/drawing/2014/main" id="{48F5C2AF-C7DB-43A6-9117-708299166B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6103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242BA3F-24EF-45EF-A57A-25E6C9CFAEFE}"/>
              </a:ext>
            </a:extLst>
          </p:cNvPr>
          <p:cNvSpPr txBox="1"/>
          <p:nvPr/>
        </p:nvSpPr>
        <p:spPr>
          <a:xfrm>
            <a:off x="2185944" y="949824"/>
            <a:ext cx="68154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REMUNERACIONES </a:t>
            </a:r>
          </a:p>
          <a:p>
            <a:pPr algn="ctr"/>
            <a:r>
              <a:rPr lang="es-EC" sz="3600" b="1" dirty="0">
                <a:latin typeface="Aharoni" panose="02010803020104030203" pitchFamily="2" charset="-79"/>
                <a:cs typeface="Aharoni" panose="02010803020104030203" pitchFamily="2" charset="-79"/>
              </a:rPr>
              <a:t>2020</a:t>
            </a:r>
            <a:endParaRPr lang="es-EC" sz="24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59C9D10-D346-448E-A958-771963428F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457656"/>
            <a:ext cx="1946246" cy="991207"/>
          </a:xfrm>
          <a:prstGeom prst="rect">
            <a:avLst/>
          </a:prstGeom>
        </p:spPr>
      </p:pic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B738BF06-EAE2-4828-A306-5C3C746BFC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8585418"/>
              </p:ext>
            </p:extLst>
          </p:nvPr>
        </p:nvGraphicFramePr>
        <p:xfrm>
          <a:off x="2185944" y="1986093"/>
          <a:ext cx="7369118" cy="2594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0503">
                  <a:extLst>
                    <a:ext uri="{9D8B030D-6E8A-4147-A177-3AD203B41FA5}">
                      <a16:colId xmlns:a16="http://schemas.microsoft.com/office/drawing/2014/main" val="3570386224"/>
                    </a:ext>
                  </a:extLst>
                </a:gridCol>
                <a:gridCol w="1591106">
                  <a:extLst>
                    <a:ext uri="{9D8B030D-6E8A-4147-A177-3AD203B41FA5}">
                      <a16:colId xmlns:a16="http://schemas.microsoft.com/office/drawing/2014/main" val="3595089596"/>
                    </a:ext>
                  </a:extLst>
                </a:gridCol>
                <a:gridCol w="1607509">
                  <a:extLst>
                    <a:ext uri="{9D8B030D-6E8A-4147-A177-3AD203B41FA5}">
                      <a16:colId xmlns:a16="http://schemas.microsoft.com/office/drawing/2014/main" val="2342069360"/>
                    </a:ext>
                  </a:extLst>
                </a:gridCol>
              </a:tblGrid>
              <a:tr h="64857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 dirty="0">
                          <a:effectLst/>
                        </a:rPr>
                        <a:t>DIGNIDAD/CARGO</a:t>
                      </a:r>
                      <a:endParaRPr lang="es-EC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>
                          <a:effectLst/>
                        </a:rPr>
                        <a:t>MENSUAL</a:t>
                      </a:r>
                      <a:endParaRPr lang="es-EC" sz="1600" b="1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>
                          <a:effectLst/>
                        </a:rPr>
                        <a:t>ANUAL</a:t>
                      </a:r>
                      <a:endParaRPr lang="es-EC" sz="1600" b="1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93539873"/>
                  </a:ext>
                </a:extLst>
              </a:tr>
              <a:tr h="324287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>
                          <a:effectLst/>
                        </a:rPr>
                        <a:t>PRESIDENTE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 dirty="0">
                          <a:effectLst/>
                        </a:rPr>
                        <a:t>     1,325.00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s-EC" sz="1600" u="none" strike="noStrike">
                          <a:effectLst/>
                        </a:rPr>
                        <a:t> $15,900.00 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15987797"/>
                  </a:ext>
                </a:extLst>
              </a:tr>
              <a:tr h="324287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>
                          <a:effectLst/>
                        </a:rPr>
                        <a:t>VICEPRESIDENTE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 dirty="0">
                          <a:effectLst/>
                        </a:rPr>
                        <a:t>        512.00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s-EC" sz="1600" u="none" strike="noStrike">
                          <a:effectLst/>
                        </a:rPr>
                        <a:t> $  6,144.00 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451257991"/>
                  </a:ext>
                </a:extLst>
              </a:tr>
              <a:tr h="324287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>
                          <a:effectLst/>
                        </a:rPr>
                        <a:t>PRIMER VOCAL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 dirty="0">
                          <a:effectLst/>
                        </a:rPr>
                        <a:t>        512.00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s-EC" sz="1600" u="none" strike="noStrike">
                          <a:effectLst/>
                        </a:rPr>
                        <a:t> $  6,144.00 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887164587"/>
                  </a:ext>
                </a:extLst>
              </a:tr>
              <a:tr h="324287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>
                          <a:effectLst/>
                        </a:rPr>
                        <a:t>SEGUNDO VOCAL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 dirty="0">
                          <a:effectLst/>
                        </a:rPr>
                        <a:t>        512.00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s-EC" sz="1600" u="none" strike="noStrike">
                          <a:effectLst/>
                        </a:rPr>
                        <a:t> $  6,144.00 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845805223"/>
                  </a:ext>
                </a:extLst>
              </a:tr>
              <a:tr h="324287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>
                          <a:effectLst/>
                        </a:rPr>
                        <a:t>TERCER VOCAL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 dirty="0">
                          <a:effectLst/>
                        </a:rPr>
                        <a:t>        512.00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s-EC" sz="1600" u="none" strike="noStrike">
                          <a:effectLst/>
                        </a:rPr>
                        <a:t> $  6,144.00 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753242501"/>
                  </a:ext>
                </a:extLst>
              </a:tr>
              <a:tr h="324287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 dirty="0">
                          <a:effectLst/>
                        </a:rPr>
                        <a:t>SECRETARIA-TESORERA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 dirty="0">
                          <a:effectLst/>
                        </a:rPr>
                        <a:t>        733.00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s-EC" sz="1600" u="none" strike="noStrike" dirty="0">
                          <a:effectLst/>
                        </a:rPr>
                        <a:t> $  8,796.00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051583684"/>
                  </a:ext>
                </a:extLst>
              </a:tr>
            </a:tbl>
          </a:graphicData>
        </a:graphic>
      </p:graphicFrame>
      <p:pic>
        <p:nvPicPr>
          <p:cNvPr id="6" name="Imagen 5">
            <a:extLst>
              <a:ext uri="{FF2B5EF4-FFF2-40B4-BE49-F238E27FC236}">
                <a16:creationId xmlns:a16="http://schemas.microsoft.com/office/drawing/2014/main" id="{F7810FC1-E7EC-4F70-9E02-CEF81B0D7B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7621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CEC578E1-FEA4-4C52-BA46-DDF461A226C7}"/>
              </a:ext>
            </a:extLst>
          </p:cNvPr>
          <p:cNvSpPr txBox="1"/>
          <p:nvPr/>
        </p:nvSpPr>
        <p:spPr>
          <a:xfrm>
            <a:off x="2588557" y="568901"/>
            <a:ext cx="68154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GASTO CORRIENTE </a:t>
            </a:r>
          </a:p>
          <a:p>
            <a:pPr algn="ctr"/>
            <a:r>
              <a:rPr lang="es-EC" sz="3200" b="1" dirty="0">
                <a:latin typeface="Aharoni" panose="02010803020104030203" pitchFamily="2" charset="-79"/>
                <a:cs typeface="Aharoni" panose="02010803020104030203" pitchFamily="2" charset="-79"/>
              </a:rPr>
              <a:t>2020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D6659F07-1E09-4CF5-B023-8349C365A7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9223313"/>
              </p:ext>
            </p:extLst>
          </p:nvPr>
        </p:nvGraphicFramePr>
        <p:xfrm>
          <a:off x="2298583" y="1523008"/>
          <a:ext cx="7180977" cy="43880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1021">
                  <a:extLst>
                    <a:ext uri="{9D8B030D-6E8A-4147-A177-3AD203B41FA5}">
                      <a16:colId xmlns:a16="http://schemas.microsoft.com/office/drawing/2014/main" val="1366531069"/>
                    </a:ext>
                  </a:extLst>
                </a:gridCol>
                <a:gridCol w="4345497">
                  <a:extLst>
                    <a:ext uri="{9D8B030D-6E8A-4147-A177-3AD203B41FA5}">
                      <a16:colId xmlns:a16="http://schemas.microsoft.com/office/drawing/2014/main" val="2077143285"/>
                    </a:ext>
                  </a:extLst>
                </a:gridCol>
                <a:gridCol w="1174459">
                  <a:extLst>
                    <a:ext uri="{9D8B030D-6E8A-4147-A177-3AD203B41FA5}">
                      <a16:colId xmlns:a16="http://schemas.microsoft.com/office/drawing/2014/main" val="3906631120"/>
                    </a:ext>
                  </a:extLst>
                </a:gridCol>
              </a:tblGrid>
              <a:tr h="240147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s-MX" sz="1600" u="none" strike="noStrike" dirty="0">
                          <a:solidFill>
                            <a:schemeClr val="bg1"/>
                          </a:solidFill>
                          <a:effectLst/>
                          <a:latin typeface="Century Gothic (Cuerpo)"/>
                        </a:rPr>
                        <a:t>BIENES Y SERVICIO DE CONSUMO DE GASTO CORRIENTE</a:t>
                      </a:r>
                      <a:endParaRPr lang="es-MX" sz="1600" b="1" i="0" u="none" strike="noStrike" dirty="0">
                        <a:solidFill>
                          <a:schemeClr val="bg1"/>
                        </a:solidFill>
                        <a:effectLst/>
                        <a:latin typeface="Century Gothic (Cuerpo)"/>
                      </a:endParaRPr>
                    </a:p>
                  </a:txBody>
                  <a:tcPr marL="7491" marR="7491" marT="7491" marB="0" anchor="ctr"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8566373"/>
                  </a:ext>
                </a:extLst>
              </a:tr>
              <a:tr h="619432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b="1" u="none" strike="noStrike">
                          <a:effectLst/>
                          <a:latin typeface="Century Gothic (Cuerpo)"/>
                        </a:rPr>
                        <a:t>PARTIDA PRESUPUESTARIA</a:t>
                      </a:r>
                      <a:endParaRPr lang="es-EC" sz="1600" b="1" i="0" u="none" strike="noStrike">
                        <a:solidFill>
                          <a:srgbClr val="000000"/>
                        </a:solidFill>
                        <a:effectLst/>
                        <a:latin typeface="Century Gothic (Cuerpo)"/>
                      </a:endParaRPr>
                    </a:p>
                  </a:txBody>
                  <a:tcPr marL="7491" marR="7491" marT="749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 (Cuerpo)"/>
                        </a:rPr>
                        <a:t>CUENTA/DETALLE</a:t>
                      </a:r>
                    </a:p>
                  </a:txBody>
                  <a:tcPr marL="7491" marR="7491" marT="7491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b="1" u="none" strike="noStrike" dirty="0">
                          <a:effectLst/>
                          <a:latin typeface="Century Gothic (Cuerpo)"/>
                        </a:rPr>
                        <a:t>MONTO</a:t>
                      </a:r>
                      <a:endParaRPr lang="es-EC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 (Cuerpo)"/>
                      </a:endParaRPr>
                    </a:p>
                  </a:txBody>
                  <a:tcPr marL="7491" marR="7491" marT="7491" marB="0" anchor="ctr"/>
                </a:tc>
                <a:extLst>
                  <a:ext uri="{0D108BD9-81ED-4DB2-BD59-A6C34878D82A}">
                    <a16:rowId xmlns:a16="http://schemas.microsoft.com/office/drawing/2014/main" val="3712941105"/>
                  </a:ext>
                </a:extLst>
              </a:tr>
              <a:tr h="240147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>
                          <a:effectLst/>
                          <a:latin typeface="Century Gothic (Cuerpo)"/>
                        </a:rPr>
                        <a:t>5301010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Century Gothic (Cuerpo)"/>
                      </a:endParaRPr>
                    </a:p>
                  </a:txBody>
                  <a:tcPr marL="7491" marR="7491" marT="7491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600" u="sng" strike="noStrike">
                          <a:effectLst/>
                          <a:latin typeface="Century Gothic (Cuerpo)"/>
                        </a:rPr>
                        <a:t>Agua Potable</a:t>
                      </a:r>
                      <a:endParaRPr lang="es-EC" sz="1600" b="0" i="0" u="sng" strike="noStrike">
                        <a:solidFill>
                          <a:srgbClr val="000000"/>
                        </a:solidFill>
                        <a:effectLst/>
                        <a:latin typeface="Century Gothic (Cuerpo)"/>
                      </a:endParaRPr>
                    </a:p>
                  </a:txBody>
                  <a:tcPr marL="7491" marR="7491" marT="74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  45,50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17823356"/>
                  </a:ext>
                </a:extLst>
              </a:tr>
              <a:tr h="240147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>
                          <a:effectLst/>
                          <a:latin typeface="Century Gothic (Cuerpo)"/>
                        </a:rPr>
                        <a:t>5301040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Century Gothic (Cuerpo)"/>
                      </a:endParaRPr>
                    </a:p>
                  </a:txBody>
                  <a:tcPr marL="7491" marR="7491" marT="7491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600" u="sng" strike="noStrike" dirty="0">
                          <a:effectLst/>
                          <a:latin typeface="Century Gothic (Cuerpo)"/>
                        </a:rPr>
                        <a:t>Energía Eléctrica</a:t>
                      </a:r>
                      <a:endParaRPr lang="es-EC" sz="1600" b="0" i="0" u="sng" strike="noStrike" dirty="0">
                        <a:solidFill>
                          <a:srgbClr val="000000"/>
                        </a:solidFill>
                        <a:effectLst/>
                        <a:latin typeface="Century Gothic (Cuerpo)"/>
                      </a:endParaRPr>
                    </a:p>
                  </a:txBody>
                  <a:tcPr marL="7491" marR="7491" marT="74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243,90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410123"/>
                  </a:ext>
                </a:extLst>
              </a:tr>
              <a:tr h="240147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600" u="none" strike="noStrike">
                          <a:effectLst/>
                          <a:latin typeface="Century Gothic (Cuerpo)"/>
                        </a:rPr>
                        <a:t>5301050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Century Gothic (Cuerpo)"/>
                      </a:endParaRPr>
                    </a:p>
                  </a:txBody>
                  <a:tcPr marL="7491" marR="7491" marT="7491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600" u="sng" strike="noStrike" dirty="0">
                          <a:effectLst/>
                          <a:latin typeface="Century Gothic (Cuerpo)"/>
                        </a:rPr>
                        <a:t>Telecomunicaciones</a:t>
                      </a:r>
                      <a:endParaRPr lang="es-EC" sz="1600" b="0" i="0" u="sng" strike="noStrike" dirty="0">
                        <a:solidFill>
                          <a:srgbClr val="000000"/>
                        </a:solidFill>
                        <a:effectLst/>
                        <a:latin typeface="Century Gothic (Cuerpo)"/>
                      </a:endParaRPr>
                    </a:p>
                  </a:txBody>
                  <a:tcPr marL="7491" marR="7491" marT="74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1.886,01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4426196"/>
                  </a:ext>
                </a:extLst>
              </a:tr>
              <a:tr h="530974">
                <a:tc>
                  <a:txBody>
                    <a:bodyPr/>
                    <a:lstStyle/>
                    <a:p>
                      <a:pPr algn="ctr" fontAlgn="t"/>
                      <a:r>
                        <a:rPr lang="es-EC" sz="1600" b="0" i="0" u="sng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5307000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b="0" i="0" u="sng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Gastos en Informática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168,00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35712967"/>
                  </a:ext>
                </a:extLst>
              </a:tr>
              <a:tr h="55379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 dirty="0">
                          <a:solidFill>
                            <a:schemeClr val="dk1"/>
                          </a:solidFill>
                          <a:effectLst/>
                          <a:latin typeface="Century Gothic (Cuerpo)"/>
                        </a:rPr>
                        <a:t>570102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 (Cuerpo)"/>
                      </a:endParaRPr>
                    </a:p>
                  </a:txBody>
                  <a:tcPr marL="7491" marR="7491" marT="7491" marB="0" anchor="ctr"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s-MX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 (Cuerpo)"/>
                        </a:rPr>
                        <a:t>Tasas</a:t>
                      </a:r>
                      <a:r>
                        <a:rPr lang="es-MX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entury Gothic (Cuerpo)"/>
                        </a:rPr>
                        <a:t> generales</a:t>
                      </a:r>
                      <a:endParaRPr lang="es-MX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 (Cuerpo)"/>
                      </a:endParaRPr>
                    </a:p>
                  </a:txBody>
                  <a:tcPr marL="7491" marR="7491" marT="7491" marB="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  90,19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52953660"/>
                  </a:ext>
                </a:extLst>
              </a:tr>
              <a:tr h="425003">
                <a:tc>
                  <a:txBody>
                    <a:bodyPr/>
                    <a:lstStyle/>
                    <a:p>
                      <a:pPr algn="ctr" rtl="0" fontAlgn="t"/>
                      <a:r>
                        <a:rPr lang="es-EC" sz="1600" u="none" strike="noStrike">
                          <a:effectLst/>
                          <a:latin typeface="Century Gothic (Cuerpo)"/>
                        </a:rPr>
                        <a:t>5702010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Century Gothic (Cuerpo)"/>
                      </a:endParaRPr>
                    </a:p>
                  </a:txBody>
                  <a:tcPr marL="7491" marR="7491" marT="7491" marB="0"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s-MX" sz="1600" u="sng" strike="noStrike" dirty="0">
                          <a:effectLst/>
                          <a:latin typeface="Century Gothic (Cuerpo)"/>
                        </a:rPr>
                        <a:t>Seguros:</a:t>
                      </a:r>
                      <a:endParaRPr lang="es-MX" sz="1600" b="0" i="0" u="sng" strike="noStrike" dirty="0">
                        <a:solidFill>
                          <a:srgbClr val="000000"/>
                        </a:solidFill>
                        <a:effectLst/>
                        <a:latin typeface="Century Gothic (Cuerpo)"/>
                      </a:endParaRPr>
                    </a:p>
                  </a:txBody>
                  <a:tcPr marL="7491" marR="7491" marT="7491" marB="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146,34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36360370"/>
                  </a:ext>
                </a:extLst>
              </a:tr>
              <a:tr h="240147">
                <a:tc>
                  <a:txBody>
                    <a:bodyPr/>
                    <a:lstStyle/>
                    <a:p>
                      <a:pPr algn="ctr" rtl="0" fontAlgn="t"/>
                      <a:r>
                        <a:rPr lang="es-EC" sz="1600" u="none" strike="noStrike">
                          <a:effectLst/>
                          <a:latin typeface="Century Gothic (Cuerpo)"/>
                        </a:rPr>
                        <a:t>5702030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Century Gothic (Cuerpo)"/>
                      </a:endParaRPr>
                    </a:p>
                  </a:txBody>
                  <a:tcPr marL="7491" marR="7491" marT="7491" marB="0"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s-EC" sz="1600" u="sng" strike="noStrike">
                          <a:effectLst/>
                          <a:latin typeface="Century Gothic (Cuerpo)"/>
                        </a:rPr>
                        <a:t>Comisiones Bancarias</a:t>
                      </a:r>
                      <a:endParaRPr lang="es-EC" sz="1600" b="0" i="0" u="sng" strike="noStrike">
                        <a:solidFill>
                          <a:srgbClr val="000000"/>
                        </a:solidFill>
                        <a:effectLst/>
                        <a:latin typeface="Century Gothic (Cuerpo)"/>
                      </a:endParaRPr>
                    </a:p>
                  </a:txBody>
                  <a:tcPr marL="7491" marR="7491" marT="7491" marB="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                4,68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98772093"/>
                  </a:ext>
                </a:extLst>
              </a:tr>
              <a:tr h="240147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600" b="1" u="none" strike="noStrike" dirty="0">
                          <a:effectLst/>
                          <a:latin typeface="Century Gothic (Cuerpo)"/>
                        </a:rPr>
                        <a:t>TOTAL </a:t>
                      </a:r>
                      <a:endParaRPr lang="es-EC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 (Cuerpo)"/>
                      </a:endParaRPr>
                    </a:p>
                  </a:txBody>
                  <a:tcPr marL="7491" marR="7491" marT="7491" marB="0" anchor="ctr"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</a:t>
                      </a:r>
                      <a:r>
                        <a:rPr lang="es-EC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$ 2.584,62 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49495991"/>
                  </a:ext>
                </a:extLst>
              </a:tr>
            </a:tbl>
          </a:graphicData>
        </a:graphic>
      </p:graphicFrame>
      <p:pic>
        <p:nvPicPr>
          <p:cNvPr id="4" name="Imagen 3">
            <a:extLst>
              <a:ext uri="{FF2B5EF4-FFF2-40B4-BE49-F238E27FC236}">
                <a16:creationId xmlns:a16="http://schemas.microsoft.com/office/drawing/2014/main" id="{E6BA7CB2-0BB0-4669-B26D-77F36EAE73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4518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50E41A5D-8D6C-4B5E-8059-718562C0D93B}"/>
              </a:ext>
            </a:extLst>
          </p:cNvPr>
          <p:cNvSpPr txBox="1"/>
          <p:nvPr/>
        </p:nvSpPr>
        <p:spPr>
          <a:xfrm>
            <a:off x="2680836" y="1711495"/>
            <a:ext cx="6815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DETALLE GASTO CORRIENTE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C71A7976-F539-4431-A1FE-310FE88C99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5440558"/>
              </p:ext>
            </p:extLst>
          </p:nvPr>
        </p:nvGraphicFramePr>
        <p:xfrm>
          <a:off x="2764785" y="2262755"/>
          <a:ext cx="6647547" cy="1614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3732">
                  <a:extLst>
                    <a:ext uri="{9D8B030D-6E8A-4147-A177-3AD203B41FA5}">
                      <a16:colId xmlns:a16="http://schemas.microsoft.com/office/drawing/2014/main" val="2247098944"/>
                    </a:ext>
                  </a:extLst>
                </a:gridCol>
                <a:gridCol w="4360360">
                  <a:extLst>
                    <a:ext uri="{9D8B030D-6E8A-4147-A177-3AD203B41FA5}">
                      <a16:colId xmlns:a16="http://schemas.microsoft.com/office/drawing/2014/main" val="606832419"/>
                    </a:ext>
                  </a:extLst>
                </a:gridCol>
                <a:gridCol w="1473455">
                  <a:extLst>
                    <a:ext uri="{9D8B030D-6E8A-4147-A177-3AD203B41FA5}">
                      <a16:colId xmlns:a16="http://schemas.microsoft.com/office/drawing/2014/main" val="2829933819"/>
                    </a:ext>
                  </a:extLst>
                </a:gridCol>
              </a:tblGrid>
              <a:tr h="48775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ITEM</a:t>
                      </a:r>
                      <a:endParaRPr lang="es-EC" sz="1800" b="0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800" u="none" strike="noStrike">
                          <a:solidFill>
                            <a:schemeClr val="bg1"/>
                          </a:solidFill>
                          <a:effectLst/>
                        </a:rPr>
                        <a:t>DETALLE</a:t>
                      </a:r>
                      <a:endParaRPr lang="es-EC" sz="1800" b="0" i="0" u="none" strike="noStrike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  EGRESO</a:t>
                      </a:r>
                      <a:endParaRPr lang="es-EC" sz="1800" b="0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17836477"/>
                  </a:ext>
                </a:extLst>
              </a:tr>
              <a:tr h="294694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800" u="none" strike="noStrike">
                          <a:effectLst/>
                        </a:rPr>
                        <a:t>1</a:t>
                      </a:r>
                      <a:endParaRPr lang="es-EC" sz="18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800" u="none" strike="noStrike">
                          <a:effectLst/>
                        </a:rPr>
                        <a:t>EGRESO PERSONAL </a:t>
                      </a:r>
                      <a:endParaRPr lang="es-EC" sz="18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s-EC" sz="1600" u="none" strike="noStrike" dirty="0">
                          <a:effectLst/>
                        </a:rPr>
                        <a:t>    </a:t>
                      </a:r>
                      <a:r>
                        <a:rPr lang="es-EC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$ 65.049,13 </a:t>
                      </a:r>
                      <a:r>
                        <a:rPr lang="es-EC" sz="1600" u="none" strike="noStrike" dirty="0">
                          <a:effectLst/>
                        </a:rPr>
                        <a:t>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901129945"/>
                  </a:ext>
                </a:extLst>
              </a:tr>
              <a:tr h="343836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800" u="none" strike="noStrike">
                          <a:effectLst/>
                        </a:rPr>
                        <a:t>2</a:t>
                      </a:r>
                      <a:endParaRPr lang="es-EC" sz="18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MX" sz="1600" u="none" strike="noStrike" dirty="0">
                          <a:effectLst/>
                        </a:rPr>
                        <a:t>EGRESO BIENES Y SERVICIOS DE CONSUMO</a:t>
                      </a:r>
                      <a:endParaRPr lang="es-MX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s-EC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s-EC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$ 2.584,62 </a:t>
                      </a:r>
                      <a:endParaRPr lang="es-EC" sz="18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382127273"/>
                  </a:ext>
                </a:extLst>
              </a:tr>
              <a:tr h="487754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EC" sz="1800" b="1" u="none" strike="noStrike" dirty="0">
                          <a:effectLst/>
                        </a:rPr>
                        <a:t>TOTAL</a:t>
                      </a:r>
                      <a:endParaRPr lang="es-EC" sz="18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s-EC" sz="1800" b="1" u="none" strike="noStrike" dirty="0">
                          <a:effectLst/>
                        </a:rPr>
                        <a:t> $67,633.75 </a:t>
                      </a:r>
                      <a:endParaRPr lang="es-EC" sz="18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271328266"/>
                  </a:ext>
                </a:extLst>
              </a:tr>
            </a:tbl>
          </a:graphicData>
        </a:graphic>
      </p:graphicFrame>
      <p:pic>
        <p:nvPicPr>
          <p:cNvPr id="3" name="Imagen 2">
            <a:extLst>
              <a:ext uri="{FF2B5EF4-FFF2-40B4-BE49-F238E27FC236}">
                <a16:creationId xmlns:a16="http://schemas.microsoft.com/office/drawing/2014/main" id="{26922CB3-23BA-472F-ACAE-C3C18A22C5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457656"/>
            <a:ext cx="1946246" cy="991207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F716106-2B7E-4253-8ECE-662F62CB2E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4168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01BA09F0-0B5A-456F-9FC7-3646F2C58722}"/>
              </a:ext>
            </a:extLst>
          </p:cNvPr>
          <p:cNvSpPr txBox="1"/>
          <p:nvPr/>
        </p:nvSpPr>
        <p:spPr>
          <a:xfrm>
            <a:off x="4449966" y="3508972"/>
            <a:ext cx="32920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3200" dirty="0">
                <a:latin typeface="Aharoni" panose="02010803020104030203" pitchFamily="2" charset="-79"/>
                <a:cs typeface="Aharoni" panose="02010803020104030203" pitchFamily="2" charset="-79"/>
              </a:rPr>
              <a:t>COMPONENTES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4076145-C7FA-4203-ADFE-ED3B4268A7D4}"/>
              </a:ext>
            </a:extLst>
          </p:cNvPr>
          <p:cNvSpPr txBox="1"/>
          <p:nvPr/>
        </p:nvSpPr>
        <p:spPr>
          <a:xfrm>
            <a:off x="2497735" y="77040"/>
            <a:ext cx="68154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EGRESOS </a:t>
            </a:r>
            <a:r>
              <a:rPr lang="es-EC" sz="2400" dirty="0">
                <a:latin typeface="Aharoni" panose="02010803020104030203" pitchFamily="2" charset="-79"/>
                <a:cs typeface="Aharoni" panose="02010803020104030203" pitchFamily="2" charset="-79"/>
              </a:rPr>
              <a:t>GASTOS DE INVERSIÓN </a:t>
            </a:r>
            <a:r>
              <a:rPr lang="es-EC" sz="4000" dirty="0">
                <a:latin typeface="Aharoni" panose="02010803020104030203" pitchFamily="2" charset="-79"/>
                <a:cs typeface="Aharoni" panose="02010803020104030203" pitchFamily="2" charset="-79"/>
              </a:rPr>
              <a:t>2021</a:t>
            </a:r>
          </a:p>
        </p:txBody>
      </p:sp>
      <p:graphicFrame>
        <p:nvGraphicFramePr>
          <p:cNvPr id="13" name="Diagrama 12">
            <a:extLst>
              <a:ext uri="{FF2B5EF4-FFF2-40B4-BE49-F238E27FC236}">
                <a16:creationId xmlns:a16="http://schemas.microsoft.com/office/drawing/2014/main" id="{DBF06613-ED72-46B0-BC1A-AE877F9553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93941092"/>
              </p:ext>
            </p:extLst>
          </p:nvPr>
        </p:nvGraphicFramePr>
        <p:xfrm>
          <a:off x="1753298" y="784926"/>
          <a:ext cx="8707773" cy="544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5" name="Imagen 14">
            <a:extLst>
              <a:ext uri="{FF2B5EF4-FFF2-40B4-BE49-F238E27FC236}">
                <a16:creationId xmlns:a16="http://schemas.microsoft.com/office/drawing/2014/main" id="{9DD33A57-E401-4988-A4B7-1A678FAB5C5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649" y="3103712"/>
            <a:ext cx="1860392" cy="1395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FDB364CD-6BFC-431F-9631-0B48E97775D3}"/>
              </a:ext>
            </a:extLst>
          </p:cNvPr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91149" y="2302114"/>
            <a:ext cx="1956521" cy="1206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5EDD4FF-EDB9-431E-B5A6-192BE68FCD6A}"/>
              </a:ext>
            </a:extLst>
          </p:cNvPr>
          <p:cNvPicPr/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77562" y="5437153"/>
            <a:ext cx="2190927" cy="12718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16866FAF-B961-4190-9C18-A5B29D8621E9}"/>
              </a:ext>
            </a:extLst>
          </p:cNvPr>
          <p:cNvPicPr/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6980" y="784926"/>
            <a:ext cx="2141509" cy="12453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0B7CA25-4B05-44EB-897E-76331722E3A9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2253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345BE8CF-AA06-4194-AF0C-2015CC32FB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78635" y="400462"/>
            <a:ext cx="5192857" cy="1440804"/>
          </a:xfrm>
        </p:spPr>
        <p:txBody>
          <a:bodyPr>
            <a:normAutofit/>
          </a:bodyPr>
          <a:lstStyle/>
          <a:p>
            <a:pPr algn="ctr"/>
            <a:r>
              <a:rPr lang="es-EC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COMPONENTE </a:t>
            </a:r>
          </a:p>
          <a:p>
            <a:pPr algn="ctr"/>
            <a:r>
              <a:rPr lang="es-EC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SOCIO CULTURAL</a:t>
            </a: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4EACDE47-1D24-4BF4-B14D-3770E2B438BE}"/>
              </a:ext>
            </a:extLst>
          </p:cNvPr>
          <p:cNvSpPr/>
          <p:nvPr/>
        </p:nvSpPr>
        <p:spPr>
          <a:xfrm>
            <a:off x="3327908" y="1602639"/>
            <a:ext cx="5049130" cy="3780293"/>
          </a:xfrm>
          <a:prstGeom prst="ellips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r>
              <a:rPr lang="es-EC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OBJETIVO: Ejecutar servicios de calidad para el ciclo de vida, protección especial y  personas con discapacidad, con énfasis en la población en situación de pobreza, extrema  pobreza y vulnerabilidad</a:t>
            </a:r>
          </a:p>
          <a:p>
            <a:pPr algn="ctr"/>
            <a:endParaRPr lang="es-EC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FC72532-A3A8-4AD5-B374-E452988F4173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4892" y="3429000"/>
            <a:ext cx="3290260" cy="252508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91D12B0-CC3D-4B18-9093-012FD08F89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2955" y="400462"/>
            <a:ext cx="3600265" cy="282260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78E18DE-7999-4D8F-B212-4F511E6AEA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71492" y="3783144"/>
            <a:ext cx="3406877" cy="267439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50" name="Picture 2" descr="No photo description available.">
            <a:extLst>
              <a:ext uri="{FF2B5EF4-FFF2-40B4-BE49-F238E27FC236}">
                <a16:creationId xmlns:a16="http://schemas.microsoft.com/office/drawing/2014/main" id="{D18D8F91-72AF-42B3-B077-D41B8AB99B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46246" y="30039"/>
            <a:ext cx="3600265" cy="31930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59519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F6BAD558-570B-4153-9DFA-2AFEFFDD12C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51945428"/>
              </p:ext>
            </p:extLst>
          </p:nvPr>
        </p:nvGraphicFramePr>
        <p:xfrm>
          <a:off x="286328" y="803564"/>
          <a:ext cx="8109527" cy="59666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ángulo: esquinas diagonales cortadas 6">
            <a:extLst>
              <a:ext uri="{FF2B5EF4-FFF2-40B4-BE49-F238E27FC236}">
                <a16:creationId xmlns:a16="http://schemas.microsoft.com/office/drawing/2014/main" id="{75311ABB-F02E-4DFA-98ED-13334EE873AB}"/>
              </a:ext>
            </a:extLst>
          </p:cNvPr>
          <p:cNvSpPr/>
          <p:nvPr/>
        </p:nvSpPr>
        <p:spPr>
          <a:xfrm>
            <a:off x="2346036" y="0"/>
            <a:ext cx="7269018" cy="960582"/>
          </a:xfrm>
          <a:prstGeom prst="snip2Diag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r>
              <a:rPr lang="es-EC" sz="4000" b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Socio cultural </a:t>
            </a:r>
          </a:p>
        </p:txBody>
      </p:sp>
      <p:pic>
        <p:nvPicPr>
          <p:cNvPr id="1026" name="Picture 2" descr="May be an image of 1 person">
            <a:extLst>
              <a:ext uri="{FF2B5EF4-FFF2-40B4-BE49-F238E27FC236}">
                <a16:creationId xmlns:a16="http://schemas.microsoft.com/office/drawing/2014/main" id="{40EF1266-D9B0-4083-BD3C-9A5A312CD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5059" y="4907560"/>
            <a:ext cx="1364748" cy="136050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1E8C4625-027F-4F2B-8815-A3A5178BB2E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78531" y="1535173"/>
            <a:ext cx="2824256" cy="25943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May be an image of 15 people, including Daniel Cardenas">
            <a:extLst>
              <a:ext uri="{FF2B5EF4-FFF2-40B4-BE49-F238E27FC236}">
                <a16:creationId xmlns:a16="http://schemas.microsoft.com/office/drawing/2014/main" id="{95A61952-2851-448D-8E5B-4300CB087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3174" y="2960237"/>
            <a:ext cx="1652862" cy="166758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C53D38F4-4622-4577-BA5A-0871F311ADFF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8676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4517986" y="331407"/>
            <a:ext cx="3241351" cy="414385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6C00920-5B66-4F6B-B7E3-991358B540A8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33370" y="1040233"/>
            <a:ext cx="2320276" cy="230697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B10C8C9-43FB-40F8-A11C-8065315D48AA}"/>
              </a:ext>
            </a:extLst>
          </p:cNvPr>
          <p:cNvSpPr txBox="1"/>
          <p:nvPr/>
        </p:nvSpPr>
        <p:spPr>
          <a:xfrm>
            <a:off x="3273548" y="268738"/>
            <a:ext cx="49883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DEPORTE $2,974.06 </a:t>
            </a:r>
          </a:p>
          <a:p>
            <a:pPr algn="ctr"/>
            <a:endParaRPr lang="es-EC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2" name="Tabla 11">
            <a:extLst>
              <a:ext uri="{FF2B5EF4-FFF2-40B4-BE49-F238E27FC236}">
                <a16:creationId xmlns:a16="http://schemas.microsoft.com/office/drawing/2014/main" id="{76640081-CD60-491A-B15F-B3DBCD151A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6602868"/>
              </p:ext>
            </p:extLst>
          </p:nvPr>
        </p:nvGraphicFramePr>
        <p:xfrm>
          <a:off x="2183161" y="1040233"/>
          <a:ext cx="7176499" cy="216906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61758">
                  <a:extLst>
                    <a:ext uri="{9D8B030D-6E8A-4147-A177-3AD203B41FA5}">
                      <a16:colId xmlns:a16="http://schemas.microsoft.com/office/drawing/2014/main" val="2795005207"/>
                    </a:ext>
                  </a:extLst>
                </a:gridCol>
                <a:gridCol w="1279410">
                  <a:extLst>
                    <a:ext uri="{9D8B030D-6E8A-4147-A177-3AD203B41FA5}">
                      <a16:colId xmlns:a16="http://schemas.microsoft.com/office/drawing/2014/main" val="1137481335"/>
                    </a:ext>
                  </a:extLst>
                </a:gridCol>
                <a:gridCol w="1235331">
                  <a:extLst>
                    <a:ext uri="{9D8B030D-6E8A-4147-A177-3AD203B41FA5}">
                      <a16:colId xmlns:a16="http://schemas.microsoft.com/office/drawing/2014/main" val="3673993196"/>
                    </a:ext>
                  </a:extLst>
                </a:gridCol>
              </a:tblGrid>
              <a:tr h="667926"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600" b="1" u="none" strike="noStrike" dirty="0">
                          <a:effectLst/>
                        </a:rPr>
                        <a:t>DETALLE </a:t>
                      </a:r>
                      <a:endParaRPr lang="es-EC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600" b="1" u="none" strike="noStrike">
                          <a:effectLst/>
                        </a:rPr>
                        <a:t>MONTO POR ACTIVIDAD</a:t>
                      </a:r>
                      <a:endParaRPr lang="es-EC" sz="1600" b="1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600" b="1" u="none" strike="noStrike" dirty="0">
                          <a:effectLst/>
                        </a:rPr>
                        <a:t>MONTO TOTAL</a:t>
                      </a:r>
                      <a:endParaRPr lang="es-EC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12776584"/>
                  </a:ext>
                </a:extLst>
              </a:tr>
              <a:tr h="234360">
                <a:tc>
                  <a:txBody>
                    <a:bodyPr/>
                    <a:lstStyle/>
                    <a:p>
                      <a:pPr algn="l" fontAlgn="b"/>
                      <a:r>
                        <a:rPr lang="es-MX" sz="1600" b="1" u="sng" strike="noStrike" dirty="0">
                          <a:effectLst/>
                        </a:rPr>
                        <a:t>Proyecto: Escuela de Futbol Fátima y Murialdo</a:t>
                      </a:r>
                      <a:endParaRPr lang="es-MX" sz="1600" b="1" i="0" u="sng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C" sz="1600" b="1" i="0" u="sng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b="1" u="sng" strike="noStrike" dirty="0">
                          <a:effectLst/>
                        </a:rPr>
                        <a:t>    2,974.06 </a:t>
                      </a:r>
                      <a:endParaRPr lang="es-EC" sz="1600" b="1" i="0" u="sng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83920921"/>
                  </a:ext>
                </a:extLst>
              </a:tr>
              <a:tr h="234360">
                <a:tc>
                  <a:txBody>
                    <a:bodyPr/>
                    <a:lstStyle/>
                    <a:p>
                      <a:pPr algn="l" fontAlgn="b"/>
                      <a:r>
                        <a:rPr lang="es-EC" sz="1600" u="none" strike="noStrike" dirty="0">
                          <a:effectLst/>
                        </a:rPr>
                        <a:t>Instructor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 dirty="0">
                          <a:effectLst/>
                        </a:rPr>
                        <a:t>            1,908.56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 dirty="0">
                          <a:effectLst/>
                        </a:rPr>
                        <a:t> </a:t>
                      </a:r>
                      <a:endParaRPr lang="es-EC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13224781"/>
                  </a:ext>
                </a:extLst>
              </a:tr>
              <a:tr h="234360">
                <a:tc>
                  <a:txBody>
                    <a:bodyPr/>
                    <a:lstStyle/>
                    <a:p>
                      <a:pPr algn="l" fontAlgn="b"/>
                      <a:r>
                        <a:rPr lang="es-EC" sz="1600" u="none" strike="noStrike" dirty="0">
                          <a:effectLst/>
                        </a:rPr>
                        <a:t>Implementos deportivos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 dirty="0">
                          <a:effectLst/>
                        </a:rPr>
                        <a:t>               1,065.50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 dirty="0">
                          <a:effectLst/>
                        </a:rPr>
                        <a:t> </a:t>
                      </a:r>
                      <a:endParaRPr lang="es-EC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664673003"/>
                  </a:ext>
                </a:extLst>
              </a:tr>
              <a:tr h="234360">
                <a:tc>
                  <a:txBody>
                    <a:bodyPr/>
                    <a:lstStyle/>
                    <a:p>
                      <a:pPr algn="l" fontAlgn="b"/>
                      <a:endParaRPr lang="es-MX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 dirty="0">
                          <a:effectLst/>
                        </a:rPr>
                        <a:t>               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 dirty="0">
                          <a:effectLst/>
                        </a:rPr>
                        <a:t> </a:t>
                      </a:r>
                      <a:endParaRPr lang="es-EC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75021361"/>
                  </a:ext>
                </a:extLst>
              </a:tr>
            </a:tbl>
          </a:graphicData>
        </a:graphic>
      </p:graphicFrame>
      <p:pic>
        <p:nvPicPr>
          <p:cNvPr id="2" name="Imagen 1">
            <a:extLst>
              <a:ext uri="{FF2B5EF4-FFF2-40B4-BE49-F238E27FC236}">
                <a16:creationId xmlns:a16="http://schemas.microsoft.com/office/drawing/2014/main" id="{7A353DB0-6250-4C9D-8098-750870E4C0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94029" y="3872462"/>
            <a:ext cx="2735118" cy="216906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FC54108-54CE-47EA-A410-B909EDEF08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0961" y="3872461"/>
            <a:ext cx="2907025" cy="216906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2AABC18-B40A-49A6-9818-1F73EA79669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05190" y="3779405"/>
            <a:ext cx="2533619" cy="23551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1417058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2364658" y="0"/>
            <a:ext cx="5422490" cy="1294006"/>
            <a:chOff x="1261955" y="2386676"/>
            <a:chExt cx="6765231" cy="1294006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5" name="Rectángulo 4"/>
            <p:cNvSpPr/>
            <p:nvPr/>
          </p:nvSpPr>
          <p:spPr>
            <a:xfrm>
              <a:off x="1261955" y="2386676"/>
              <a:ext cx="6765231" cy="1193338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4"/>
            </a:fontRef>
          </p:style>
        </p:sp>
        <p:sp>
          <p:nvSpPr>
            <p:cNvPr id="6" name="CuadroTexto 5"/>
            <p:cNvSpPr txBox="1"/>
            <p:nvPr/>
          </p:nvSpPr>
          <p:spPr>
            <a:xfrm>
              <a:off x="1261955" y="2487344"/>
              <a:ext cx="6765231" cy="1193338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4"/>
            </a:fontRef>
          </p:style>
          <p:txBody>
            <a:bodyPr spcFirstLastPara="0" vert="horz" wrap="square" lIns="947212" tIns="91440" rIns="91440" bIns="91440" numCol="1" spcCol="1270" anchor="ctr" anchorCtr="0">
              <a:noAutofit/>
            </a:bodyPr>
            <a:lstStyle/>
            <a:p>
              <a:pPr lvl="0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C" sz="36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SOCIAL </a:t>
              </a:r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s-MX" sz="3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$ 3.765,00 </a:t>
              </a:r>
            </a:p>
          </p:txBody>
        </p:sp>
      </p:grpSp>
      <p:pic>
        <p:nvPicPr>
          <p:cNvPr id="11" name="Imagen 10">
            <a:extLst>
              <a:ext uri="{FF2B5EF4-FFF2-40B4-BE49-F238E27FC236}">
                <a16:creationId xmlns:a16="http://schemas.microsoft.com/office/drawing/2014/main" id="{E88A7533-8460-4751-94C9-CF0382C1E28F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27342" y="898673"/>
            <a:ext cx="1734526" cy="17931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65B8A647-B0B0-41F7-8812-1EF816142130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8412" y="1933575"/>
            <a:ext cx="1824244" cy="189211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9F29D306-1993-4179-96E8-3649B4F327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7191851"/>
              </p:ext>
            </p:extLst>
          </p:nvPr>
        </p:nvGraphicFramePr>
        <p:xfrm>
          <a:off x="2364658" y="1193338"/>
          <a:ext cx="7059562" cy="4709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998191">
                  <a:extLst>
                    <a:ext uri="{9D8B030D-6E8A-4147-A177-3AD203B41FA5}">
                      <a16:colId xmlns:a16="http://schemas.microsoft.com/office/drawing/2014/main" val="3904062682"/>
                    </a:ext>
                  </a:extLst>
                </a:gridCol>
                <a:gridCol w="999486">
                  <a:extLst>
                    <a:ext uri="{9D8B030D-6E8A-4147-A177-3AD203B41FA5}">
                      <a16:colId xmlns:a16="http://schemas.microsoft.com/office/drawing/2014/main" val="890835704"/>
                    </a:ext>
                  </a:extLst>
                </a:gridCol>
                <a:gridCol w="1061885">
                  <a:extLst>
                    <a:ext uri="{9D8B030D-6E8A-4147-A177-3AD203B41FA5}">
                      <a16:colId xmlns:a16="http://schemas.microsoft.com/office/drawing/2014/main" val="1611801921"/>
                    </a:ext>
                  </a:extLst>
                </a:gridCol>
              </a:tblGrid>
              <a:tr h="408959"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600" b="1" u="none" strike="noStrike" dirty="0">
                          <a:effectLst/>
                        </a:rPr>
                        <a:t>DETALLE </a:t>
                      </a:r>
                      <a:endParaRPr lang="es-EC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600" b="1" u="none" strike="noStrike" dirty="0">
                          <a:effectLst/>
                        </a:rPr>
                        <a:t>MONTO POR RUBRO</a:t>
                      </a:r>
                      <a:endParaRPr lang="es-EC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600" b="1" u="none" strike="noStrike" dirty="0">
                          <a:effectLst/>
                        </a:rPr>
                        <a:t>MONTO TOTAL</a:t>
                      </a:r>
                      <a:endParaRPr lang="es-EC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93497138"/>
                  </a:ext>
                </a:extLst>
              </a:tr>
              <a:tr h="437276">
                <a:tc>
                  <a:txBody>
                    <a:bodyPr/>
                    <a:lstStyle/>
                    <a:p>
                      <a:pPr algn="just" fontAlgn="b"/>
                      <a:r>
                        <a:rPr lang="es-MX" sz="1600" b="1" u="sng" strike="noStrike" dirty="0">
                          <a:effectLst/>
                        </a:rPr>
                        <a:t>- Proyecto: Movilización a personas con discapacidad y mujeres embarazadas. Beneficiarios: Sr. Edison </a:t>
                      </a:r>
                      <a:r>
                        <a:rPr lang="es-MX" sz="1600" b="1" u="sng" strike="noStrike" dirty="0" err="1">
                          <a:effectLst/>
                        </a:rPr>
                        <a:t>Sailema</a:t>
                      </a:r>
                      <a:r>
                        <a:rPr lang="es-MX" sz="1600" b="1" u="sng" strike="noStrike" dirty="0">
                          <a:effectLst/>
                        </a:rPr>
                        <a:t> y Sr. Edison Guachi</a:t>
                      </a:r>
                      <a:endParaRPr lang="es-MX" sz="1600" b="1" i="0" u="sng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C" sz="1600" b="1" i="0" u="sng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b="1" u="none" strike="noStrike" dirty="0">
                          <a:effectLst/>
                        </a:rPr>
                        <a:t>    1,554.00 </a:t>
                      </a:r>
                      <a:endParaRPr lang="es-EC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73378773"/>
                  </a:ext>
                </a:extLst>
              </a:tr>
              <a:tr h="230208">
                <a:tc>
                  <a:txBody>
                    <a:bodyPr/>
                    <a:lstStyle/>
                    <a:p>
                      <a:pPr algn="just" fontAlgn="b"/>
                      <a:r>
                        <a:rPr lang="es-EC" sz="1600" u="none" strike="noStrike" dirty="0">
                          <a:effectLst/>
                        </a:rPr>
                        <a:t>Movilización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 dirty="0">
                          <a:effectLst/>
                        </a:rPr>
                        <a:t>            1,554.00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>
                          <a:effectLst/>
                        </a:rPr>
                        <a:t> </a:t>
                      </a:r>
                      <a:endParaRPr lang="es-EC" sz="1600" b="1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9653421"/>
                  </a:ext>
                </a:extLst>
              </a:tr>
              <a:tr h="603218">
                <a:tc>
                  <a:txBody>
                    <a:bodyPr/>
                    <a:lstStyle/>
                    <a:p>
                      <a:pPr algn="just" fontAlgn="b"/>
                      <a:endParaRPr lang="es-MX" sz="1600" b="1" u="sng" strike="noStrike" dirty="0">
                        <a:effectLst/>
                      </a:endParaRPr>
                    </a:p>
                    <a:p>
                      <a:pPr algn="just" fontAlgn="b"/>
                      <a:r>
                        <a:rPr lang="es-MX" sz="1600" b="1" u="sng" strike="noStrike" dirty="0">
                          <a:effectLst/>
                        </a:rPr>
                        <a:t>- Convenio suscrito entre Patronato Provincial y GAD Parroquial de Fátima para la ejecución del Proyecto "Atención a 34 Adulto Mayor de la Parroquia Fátima (años dorados)"</a:t>
                      </a:r>
                      <a:endParaRPr lang="es-MX" sz="1600" b="1" i="0" u="sng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s-EC" sz="1600" b="1" i="0" u="sng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b="1" u="sng" strike="noStrike" dirty="0">
                          <a:effectLst/>
                        </a:rPr>
                        <a:t>    2,211.00 </a:t>
                      </a:r>
                      <a:endParaRPr lang="es-EC" sz="1600" b="1" i="0" u="sng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39716493"/>
                  </a:ext>
                </a:extLst>
              </a:tr>
              <a:tr h="244564">
                <a:tc>
                  <a:txBody>
                    <a:bodyPr/>
                    <a:lstStyle/>
                    <a:p>
                      <a:pPr algn="just" fontAlgn="b"/>
                      <a:r>
                        <a:rPr lang="es-EC" sz="1600" u="none" strike="noStrike" dirty="0">
                          <a:effectLst/>
                        </a:rPr>
                        <a:t>Refrigerios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711,20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 dirty="0">
                          <a:effectLst/>
                        </a:rPr>
                        <a:t> </a:t>
                      </a:r>
                      <a:endParaRPr lang="es-EC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86250288"/>
                  </a:ext>
                </a:extLst>
              </a:tr>
              <a:tr h="276837">
                <a:tc>
                  <a:txBody>
                    <a:bodyPr/>
                    <a:lstStyle/>
                    <a:p>
                      <a:pPr algn="just" fontAlgn="b"/>
                      <a:r>
                        <a:rPr lang="es-EC" sz="1600" u="none" strike="noStrike" dirty="0">
                          <a:effectLst/>
                        </a:rPr>
                        <a:t>Materiales para manualidades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 dirty="0">
                          <a:effectLst/>
                        </a:rPr>
                        <a:t>               1.499,80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 dirty="0">
                          <a:effectLst/>
                        </a:rPr>
                        <a:t> </a:t>
                      </a:r>
                      <a:endParaRPr lang="es-EC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63819653"/>
                  </a:ext>
                </a:extLst>
              </a:tr>
              <a:tr h="202865">
                <a:tc>
                  <a:txBody>
                    <a:bodyPr/>
                    <a:lstStyle/>
                    <a:p>
                      <a:pPr algn="just" fontAlgn="b"/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u="none" strike="noStrike" dirty="0">
                          <a:effectLst/>
                        </a:rPr>
                        <a:t> </a:t>
                      </a:r>
                      <a:endParaRPr lang="es-EC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83093160"/>
                  </a:ext>
                </a:extLst>
              </a:tr>
              <a:tr h="209724">
                <a:tc>
                  <a:txBody>
                    <a:bodyPr/>
                    <a:lstStyle/>
                    <a:p>
                      <a:pPr algn="r" fontAlgn="b"/>
                      <a:r>
                        <a:rPr lang="es-EC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" panose="02040604050505020304" pitchFamily="18" charset="0"/>
                        </a:rPr>
                        <a:t>TOTAL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s-EC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3.765,00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754582454"/>
                  </a:ext>
                </a:extLst>
              </a:tr>
            </a:tbl>
          </a:graphicData>
        </a:graphic>
      </p:graphicFrame>
      <p:pic>
        <p:nvPicPr>
          <p:cNvPr id="13" name="Imagen 12">
            <a:extLst>
              <a:ext uri="{FF2B5EF4-FFF2-40B4-BE49-F238E27FC236}">
                <a16:creationId xmlns:a16="http://schemas.microsoft.com/office/drawing/2014/main" id="{B3C5C0E3-4BA4-4C5A-9034-49EDD820DFF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531" y="4032165"/>
            <a:ext cx="1850005" cy="17197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A190690-4DA9-4CC0-B4B6-8784C8AA60F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60491" y="3576492"/>
            <a:ext cx="2163097" cy="185975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7648224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2810004" y="180571"/>
            <a:ext cx="7199009" cy="1193338"/>
            <a:chOff x="828176" y="4176683"/>
            <a:chExt cx="7199009" cy="1193338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5" name="Rectángulo 4"/>
            <p:cNvSpPr/>
            <p:nvPr/>
          </p:nvSpPr>
          <p:spPr>
            <a:xfrm>
              <a:off x="828176" y="4176683"/>
              <a:ext cx="7199009" cy="1193338"/>
            </a:xfrm>
            <a:prstGeom prst="rect">
              <a:avLst/>
            </a:prstGeom>
            <a:noFill/>
            <a:ln w="952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</p:sp>
        <p:sp>
          <p:nvSpPr>
            <p:cNvPr id="6" name="CuadroTexto 5"/>
            <p:cNvSpPr txBox="1"/>
            <p:nvPr/>
          </p:nvSpPr>
          <p:spPr>
            <a:xfrm>
              <a:off x="828176" y="4176683"/>
              <a:ext cx="7199009" cy="119333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6"/>
            </a:fontRef>
          </p:style>
          <p:txBody>
            <a:bodyPr spcFirstLastPara="0" vert="horz" wrap="square" lIns="947212" tIns="91440" rIns="91440" bIns="91440" numCol="1" spcCol="1270" anchor="ctr" anchorCtr="0">
              <a:noAutofit/>
            </a:bodyPr>
            <a:lstStyle/>
            <a:p>
              <a:pPr lvl="0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C" sz="3600" b="1" kern="1200" dirty="0"/>
                <a:t>FESTIVIDADES, EFEMÉRIDES Y CULTURA </a:t>
              </a:r>
              <a:r>
                <a:rPr lang="es-MX" b="1" dirty="0"/>
                <a:t>        </a:t>
              </a:r>
              <a:r>
                <a:rPr lang="es-MX" sz="3200" b="1" dirty="0"/>
                <a:t>$ 2.428,16</a:t>
              </a:r>
            </a:p>
          </p:txBody>
        </p:sp>
      </p:grpSp>
      <p:pic>
        <p:nvPicPr>
          <p:cNvPr id="11" name="Imagen 10">
            <a:extLst>
              <a:ext uri="{FF2B5EF4-FFF2-40B4-BE49-F238E27FC236}">
                <a16:creationId xmlns:a16="http://schemas.microsoft.com/office/drawing/2014/main" id="{99733B04-AE9C-425F-B15A-25E75EF69054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399" y="3243845"/>
            <a:ext cx="2041983" cy="18669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1481446-BDB2-410F-9CAF-6DD76DE8F6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6549" y="4177295"/>
            <a:ext cx="1845578" cy="18208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AE4DC219-0E41-4A51-ACEE-0C4675F34F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4029898"/>
              </p:ext>
            </p:extLst>
          </p:nvPr>
        </p:nvGraphicFramePr>
        <p:xfrm>
          <a:off x="2233944" y="1649090"/>
          <a:ext cx="7352507" cy="21717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06386">
                  <a:extLst>
                    <a:ext uri="{9D8B030D-6E8A-4147-A177-3AD203B41FA5}">
                      <a16:colId xmlns:a16="http://schemas.microsoft.com/office/drawing/2014/main" val="424586526"/>
                    </a:ext>
                  </a:extLst>
                </a:gridCol>
                <a:gridCol w="1751502">
                  <a:extLst>
                    <a:ext uri="{9D8B030D-6E8A-4147-A177-3AD203B41FA5}">
                      <a16:colId xmlns:a16="http://schemas.microsoft.com/office/drawing/2014/main" val="3019697981"/>
                    </a:ext>
                  </a:extLst>
                </a:gridCol>
                <a:gridCol w="1194619">
                  <a:extLst>
                    <a:ext uri="{9D8B030D-6E8A-4147-A177-3AD203B41FA5}">
                      <a16:colId xmlns:a16="http://schemas.microsoft.com/office/drawing/2014/main" val="531424725"/>
                    </a:ext>
                  </a:extLst>
                </a:gridCol>
              </a:tblGrid>
              <a:tr h="479578">
                <a:tc>
                  <a:txBody>
                    <a:bodyPr/>
                    <a:lstStyle/>
                    <a:p>
                      <a:pPr algn="ctr" fontAlgn="ctr"/>
                      <a:r>
                        <a:rPr lang="es-EC" sz="2000" b="1" u="none" strike="noStrike" dirty="0">
                          <a:effectLst/>
                        </a:rPr>
                        <a:t>DETALLE </a:t>
                      </a:r>
                      <a:endParaRPr lang="es-EC" sz="20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2000" b="1" u="none" strike="noStrike" dirty="0">
                          <a:effectLst/>
                        </a:rPr>
                        <a:t>MONTO POR RUBRO</a:t>
                      </a:r>
                      <a:endParaRPr lang="es-EC" sz="20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2000" b="1" u="none" strike="noStrike">
                          <a:effectLst/>
                        </a:rPr>
                        <a:t>MONTO TOTAL</a:t>
                      </a:r>
                      <a:endParaRPr lang="es-EC" sz="2000" b="1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29151530"/>
                  </a:ext>
                </a:extLst>
              </a:tr>
              <a:tr h="216660">
                <a:tc>
                  <a:txBody>
                    <a:bodyPr/>
                    <a:lstStyle/>
                    <a:p>
                      <a:pPr algn="just" fontAlgn="b"/>
                      <a:r>
                        <a:rPr lang="es-EC" sz="2000" b="1" u="sng" strike="noStrike" dirty="0">
                          <a:effectLst/>
                        </a:rPr>
                        <a:t>Proyecto: Caravana Cultural Parroquial</a:t>
                      </a:r>
                      <a:endParaRPr lang="es-EC" sz="2000" b="1" i="0" u="sng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s-EC" sz="2000" b="1" i="0" u="sng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2000" b="1" u="none" strike="noStrike" dirty="0">
                          <a:effectLst/>
                        </a:rPr>
                        <a:t>2.428,16</a:t>
                      </a:r>
                      <a:r>
                        <a:rPr lang="es-EC" sz="2000" b="1" u="sng" strike="noStrike" dirty="0">
                          <a:effectLst/>
                        </a:rPr>
                        <a:t>   </a:t>
                      </a:r>
                      <a:endParaRPr lang="es-EC" sz="2000" b="1" i="0" u="sng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480871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 fontAlgn="b"/>
                      <a:r>
                        <a:rPr lang="es-EC" sz="2000" b="0" u="none" strike="noStrike" dirty="0">
                          <a:effectLst/>
                        </a:rPr>
                        <a:t>Difusión Radial actividades del GAD PARROQUIAL</a:t>
                      </a:r>
                      <a:endParaRPr lang="es-EC" sz="20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2000" b="1" u="none" strike="noStrike" dirty="0">
                          <a:effectLst/>
                        </a:rPr>
                        <a:t>2.428,16                </a:t>
                      </a:r>
                      <a:endParaRPr lang="es-EC" sz="20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2000" b="1" u="none" strike="noStrike" dirty="0">
                          <a:effectLst/>
                        </a:rPr>
                        <a:t> </a:t>
                      </a:r>
                      <a:endParaRPr lang="es-EC" sz="20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490073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fontAlgn="b"/>
                      <a:r>
                        <a:rPr lang="es-EC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2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</a:t>
                      </a:r>
                      <a:endParaRPr lang="es-EC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2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2.428,16 </a:t>
                      </a:r>
                      <a:endParaRPr lang="es-EC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35922515"/>
                  </a:ext>
                </a:extLst>
              </a:tr>
            </a:tbl>
          </a:graphicData>
        </a:graphic>
      </p:graphicFrame>
      <p:pic>
        <p:nvPicPr>
          <p:cNvPr id="4098" name="Picture 2" descr="No photo description available.">
            <a:extLst>
              <a:ext uri="{FF2B5EF4-FFF2-40B4-BE49-F238E27FC236}">
                <a16:creationId xmlns:a16="http://schemas.microsoft.com/office/drawing/2014/main" id="{FEF23ECA-68CA-4167-AAA9-6904210BAC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8056" y="2969187"/>
            <a:ext cx="1972545" cy="19428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A8E27908-CC13-46D2-9DC8-84F22D57E84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2564" y="4001559"/>
            <a:ext cx="2095629" cy="18208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291705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CFBA590D-C17B-4F61-8776-43EFF2B72199}"/>
              </a:ext>
            </a:extLst>
          </p:cNvPr>
          <p:cNvSpPr/>
          <p:nvPr/>
        </p:nvSpPr>
        <p:spPr>
          <a:xfrm>
            <a:off x="1940674" y="1164660"/>
            <a:ext cx="872867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COMPONENTE </a:t>
            </a:r>
          </a:p>
          <a:p>
            <a:pPr algn="ctr"/>
            <a:r>
              <a:rPr lang="es-E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ECONÓMICO PRODUCTIVO </a:t>
            </a:r>
            <a:r>
              <a:rPr lang="es-EC" sz="1800" b="1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algn="ctr"/>
            <a:r>
              <a:rPr lang="es-EC" sz="5400" b="1" i="1" u="none" strike="noStrike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$</a:t>
            </a:r>
            <a:r>
              <a:rPr lang="es-EC" sz="5400" b="1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33</a:t>
            </a:r>
            <a:r>
              <a:rPr lang="es-EC" sz="5400" b="1" i="1" u="none" strike="noStrike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.077,05 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0A734BF-9172-49BC-80B9-C54956D01D51}"/>
              </a:ext>
            </a:extLst>
          </p:cNvPr>
          <p:cNvSpPr txBox="1"/>
          <p:nvPr/>
        </p:nvSpPr>
        <p:spPr>
          <a:xfrm>
            <a:off x="8609201" y="645844"/>
            <a:ext cx="30486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sz="1800" b="1" i="0" u="none" strike="noStrike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</a:rPr>
              <a:t>ORDENANZA </a:t>
            </a:r>
            <a:r>
              <a:rPr lang="es-EC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</a:rPr>
              <a:t>113</a:t>
            </a:r>
            <a:r>
              <a:rPr lang="es-EC" sz="1800" b="1" i="0" u="none" strike="noStrike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</a:rPr>
              <a:t> GADPPz</a:t>
            </a:r>
            <a:r>
              <a:rPr lang="es-EC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65C97120-6A59-4D3A-BE1A-E47EB7517573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78733" y="4149015"/>
            <a:ext cx="2214563" cy="221849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829F01B7-3435-4AFA-9079-489668CE99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3148" y="3602147"/>
            <a:ext cx="2397575" cy="193785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146" name="Picture 2" descr="May be an image of 2 people">
            <a:extLst>
              <a:ext uri="{FF2B5EF4-FFF2-40B4-BE49-F238E27FC236}">
                <a16:creationId xmlns:a16="http://schemas.microsoft.com/office/drawing/2014/main" id="{0642A7B7-E583-4E4B-874D-085BEEEC28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77436" y="2308661"/>
            <a:ext cx="2102564" cy="193785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No photo description available.">
            <a:extLst>
              <a:ext uri="{FF2B5EF4-FFF2-40B4-BE49-F238E27FC236}">
                <a16:creationId xmlns:a16="http://schemas.microsoft.com/office/drawing/2014/main" id="{B643AD1D-AAAA-4B09-8A4A-9249251ABD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889197" y="4060272"/>
            <a:ext cx="2682703" cy="239598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May be an image of animal">
            <a:extLst>
              <a:ext uri="{FF2B5EF4-FFF2-40B4-BE49-F238E27FC236}">
                <a16:creationId xmlns:a16="http://schemas.microsoft.com/office/drawing/2014/main" id="{C7F1A07E-0C0C-4749-A2C7-98B71314FF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083" y="2929111"/>
            <a:ext cx="2263867" cy="211276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2742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6C040C6C-90D3-4514-9E4F-0BF035331CDE}"/>
              </a:ext>
            </a:extLst>
          </p:cNvPr>
          <p:cNvSpPr/>
          <p:nvPr/>
        </p:nvSpPr>
        <p:spPr>
          <a:xfrm>
            <a:off x="3384491" y="987696"/>
            <a:ext cx="4937388" cy="830997"/>
          </a:xfrm>
          <a:prstGeom prst="rect">
            <a:avLst/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>
            <a:spAutoFit/>
          </a:bodyPr>
          <a:lstStyle/>
          <a:p>
            <a:pPr algn="ctr"/>
            <a:r>
              <a:rPr lang="es-EC" sz="2400" b="1" spc="-5" dirty="0">
                <a:latin typeface="Arial"/>
                <a:cs typeface="Arial"/>
              </a:rPr>
              <a:t>COMPONENTE ECONÓMICO PRODUCTIVO</a:t>
            </a:r>
            <a:endParaRPr lang="es-EC" sz="2400" b="1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33F253F-54CA-48DF-B689-F0E01EBBC5ED}"/>
              </a:ext>
            </a:extLst>
          </p:cNvPr>
          <p:cNvSpPr/>
          <p:nvPr/>
        </p:nvSpPr>
        <p:spPr>
          <a:xfrm>
            <a:off x="2805185" y="2337998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lang="es-EC" sz="2000" b="1" spc="-5" dirty="0">
                <a:latin typeface="Arial"/>
                <a:cs typeface="Arial"/>
              </a:rPr>
              <a:t>OBJETIVO </a:t>
            </a:r>
            <a:r>
              <a:rPr lang="es-EC" sz="2000" spc="-5" dirty="0">
                <a:latin typeface="Arial"/>
                <a:cs typeface="Arial"/>
              </a:rPr>
              <a:t>.- Buscar </a:t>
            </a:r>
            <a:r>
              <a:rPr lang="es-EC" sz="2000" spc="-10" dirty="0">
                <a:latin typeface="Arial"/>
                <a:cs typeface="Arial"/>
              </a:rPr>
              <a:t>el </a:t>
            </a:r>
            <a:r>
              <a:rPr lang="es-EC" sz="2000" spc="-5" dirty="0">
                <a:latin typeface="Arial"/>
                <a:cs typeface="Arial"/>
              </a:rPr>
              <a:t>Desarrollo Económico </a:t>
            </a:r>
            <a:r>
              <a:rPr lang="es-EC" sz="2000" dirty="0">
                <a:latin typeface="Arial"/>
                <a:cs typeface="Arial"/>
              </a:rPr>
              <a:t>Productivo </a:t>
            </a:r>
            <a:r>
              <a:rPr lang="es-EC" sz="2000" spc="-5" dirty="0">
                <a:latin typeface="Arial"/>
                <a:cs typeface="Arial"/>
              </a:rPr>
              <a:t>Fortaleciendo </a:t>
            </a:r>
            <a:r>
              <a:rPr lang="es-EC" sz="2000" spc="-10" dirty="0">
                <a:latin typeface="Arial"/>
                <a:cs typeface="Arial"/>
              </a:rPr>
              <a:t>el </a:t>
            </a:r>
            <a:r>
              <a:rPr lang="es-EC" sz="2000" spc="-5" dirty="0">
                <a:latin typeface="Arial"/>
                <a:cs typeface="Arial"/>
              </a:rPr>
              <a:t>espacio  </a:t>
            </a:r>
            <a:r>
              <a:rPr lang="es-EC" sz="2000" spc="-10" dirty="0">
                <a:latin typeface="Arial"/>
                <a:cs typeface="Arial"/>
              </a:rPr>
              <a:t>de </a:t>
            </a:r>
            <a:r>
              <a:rPr lang="es-EC" sz="2000" spc="-5" dirty="0">
                <a:latin typeface="Arial"/>
                <a:cs typeface="Arial"/>
              </a:rPr>
              <a:t>participación </a:t>
            </a:r>
            <a:r>
              <a:rPr lang="es-EC" sz="2000" dirty="0">
                <a:latin typeface="Arial"/>
                <a:cs typeface="Arial"/>
              </a:rPr>
              <a:t>de </a:t>
            </a:r>
            <a:r>
              <a:rPr lang="es-EC" sz="2000" spc="-5" dirty="0">
                <a:latin typeface="Arial"/>
                <a:cs typeface="Arial"/>
              </a:rPr>
              <a:t>actores sociales </a:t>
            </a:r>
            <a:r>
              <a:rPr lang="es-EC" sz="2000" spc="-10" dirty="0">
                <a:latin typeface="Arial"/>
                <a:cs typeface="Arial"/>
              </a:rPr>
              <a:t>en el </a:t>
            </a:r>
            <a:r>
              <a:rPr lang="es-EC" sz="2000" spc="-5" dirty="0">
                <a:latin typeface="Arial"/>
                <a:cs typeface="Arial"/>
              </a:rPr>
              <a:t>cual se generan programas </a:t>
            </a:r>
            <a:r>
              <a:rPr lang="es-EC" sz="2000" dirty="0">
                <a:latin typeface="Arial"/>
                <a:cs typeface="Arial"/>
              </a:rPr>
              <a:t>y </a:t>
            </a:r>
            <a:r>
              <a:rPr lang="es-EC" sz="2000" spc="-5" dirty="0">
                <a:latin typeface="Arial"/>
                <a:cs typeface="Arial"/>
              </a:rPr>
              <a:t>proyectos </a:t>
            </a:r>
            <a:r>
              <a:rPr lang="es-EC" sz="2000" spc="5" dirty="0">
                <a:latin typeface="Arial"/>
                <a:cs typeface="Arial"/>
              </a:rPr>
              <a:t>en  </a:t>
            </a:r>
            <a:r>
              <a:rPr lang="es-EC" sz="2000" spc="-5" dirty="0">
                <a:latin typeface="Arial"/>
                <a:cs typeface="Arial"/>
              </a:rPr>
              <a:t>beneficio </a:t>
            </a:r>
            <a:r>
              <a:rPr lang="es-EC" sz="2000" spc="-10" dirty="0">
                <a:latin typeface="Arial"/>
                <a:cs typeface="Arial"/>
              </a:rPr>
              <a:t>de </a:t>
            </a:r>
            <a:r>
              <a:rPr lang="es-EC" sz="2000" spc="-5" dirty="0">
                <a:latin typeface="Arial"/>
                <a:cs typeface="Arial"/>
              </a:rPr>
              <a:t>los </a:t>
            </a:r>
            <a:r>
              <a:rPr lang="es-EC" sz="2000" spc="-15" dirty="0">
                <a:latin typeface="Arial"/>
                <a:cs typeface="Arial"/>
              </a:rPr>
              <a:t>pequeños </a:t>
            </a:r>
            <a:r>
              <a:rPr lang="es-EC" sz="2000" dirty="0">
                <a:latin typeface="Arial"/>
                <a:cs typeface="Arial"/>
              </a:rPr>
              <a:t>y </a:t>
            </a:r>
            <a:r>
              <a:rPr lang="es-EC" sz="2000" spc="-10" dirty="0">
                <a:latin typeface="Arial"/>
                <a:cs typeface="Arial"/>
              </a:rPr>
              <a:t>medianos productores de nuestra</a:t>
            </a:r>
            <a:r>
              <a:rPr lang="es-EC" sz="2000" spc="285" dirty="0">
                <a:latin typeface="Arial"/>
                <a:cs typeface="Arial"/>
              </a:rPr>
              <a:t> </a:t>
            </a:r>
            <a:r>
              <a:rPr lang="es-EC" sz="2000" spc="-10" dirty="0">
                <a:latin typeface="Arial"/>
                <a:cs typeface="Arial"/>
              </a:rPr>
              <a:t>parroquia.</a:t>
            </a:r>
            <a:endParaRPr lang="es-EC" sz="2000" dirty="0">
              <a:latin typeface="Arial"/>
              <a:cs typeface="Arial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580F5C3E-624F-4D6D-955D-8A121BA4F8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7790"/>
            <a:ext cx="2178270" cy="1109375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D9968EFF-B608-4B3F-A28D-4083D7B8B8E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5602" y="4237648"/>
            <a:ext cx="2458440" cy="212241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9D579F35-1B8B-4159-9132-37D0F66FF5C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698" y="4276990"/>
            <a:ext cx="2351713" cy="20437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4" descr="No photo description available.">
            <a:extLst>
              <a:ext uri="{FF2B5EF4-FFF2-40B4-BE49-F238E27FC236}">
                <a16:creationId xmlns:a16="http://schemas.microsoft.com/office/drawing/2014/main" id="{E6A93666-CD1E-4A4C-BB85-CC377556CE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86708" y="4100864"/>
            <a:ext cx="2485500" cy="221985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0276E603-CFE8-4AB0-9C01-ED84F70D87F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1657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2C00FAF2-A969-46DA-81A5-06280B6131ED}"/>
              </a:ext>
            </a:extLst>
          </p:cNvPr>
          <p:cNvSpPr/>
          <p:nvPr/>
        </p:nvSpPr>
        <p:spPr>
          <a:xfrm>
            <a:off x="3384491" y="554687"/>
            <a:ext cx="4937388" cy="646331"/>
          </a:xfrm>
          <a:prstGeom prst="rect">
            <a:avLst/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>
            <a:spAutoFit/>
          </a:bodyPr>
          <a:lstStyle/>
          <a:p>
            <a:pPr algn="ctr"/>
            <a:r>
              <a:rPr lang="es-EC" sz="1800" b="1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MEJORAMIENTO AGROPRODUCTIVO DE LA PARROQUIA FÁTIMA</a:t>
            </a:r>
            <a:endParaRPr lang="es-EC" sz="2400" b="1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9FB6EC53-6FE9-4FD5-B9CF-B7A469FB2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178270" cy="1109375"/>
          </a:xfrm>
          <a:prstGeom prst="rect">
            <a:avLst/>
          </a:prstGeom>
        </p:spPr>
      </p:pic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48250624-36E5-4178-9538-33B211E5E7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568136"/>
              </p:ext>
            </p:extLst>
          </p:nvPr>
        </p:nvGraphicFramePr>
        <p:xfrm>
          <a:off x="1667810" y="1727803"/>
          <a:ext cx="7962887" cy="25469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977539">
                  <a:extLst>
                    <a:ext uri="{9D8B030D-6E8A-4147-A177-3AD203B41FA5}">
                      <a16:colId xmlns:a16="http://schemas.microsoft.com/office/drawing/2014/main" val="310518028"/>
                    </a:ext>
                  </a:extLst>
                </a:gridCol>
                <a:gridCol w="1359914">
                  <a:extLst>
                    <a:ext uri="{9D8B030D-6E8A-4147-A177-3AD203B41FA5}">
                      <a16:colId xmlns:a16="http://schemas.microsoft.com/office/drawing/2014/main" val="1743738562"/>
                    </a:ext>
                  </a:extLst>
                </a:gridCol>
                <a:gridCol w="1625434">
                  <a:extLst>
                    <a:ext uri="{9D8B030D-6E8A-4147-A177-3AD203B41FA5}">
                      <a16:colId xmlns:a16="http://schemas.microsoft.com/office/drawing/2014/main" val="4205709315"/>
                    </a:ext>
                  </a:extLst>
                </a:gridCol>
              </a:tblGrid>
              <a:tr h="542925"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800" b="1" u="none" strike="noStrike" dirty="0">
                          <a:effectLst/>
                        </a:rPr>
                        <a:t>DETALLE </a:t>
                      </a:r>
                      <a:endParaRPr lang="es-EC" sz="18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800" b="1" u="none" strike="noStrike" dirty="0">
                          <a:effectLst/>
                        </a:rPr>
                        <a:t>MONTO POR ACTIVIDAD</a:t>
                      </a:r>
                      <a:endParaRPr lang="es-EC" sz="18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800" b="1" u="none" strike="noStrike" dirty="0">
                          <a:effectLst/>
                        </a:rPr>
                        <a:t>MONTO TOTAL</a:t>
                      </a:r>
                      <a:endParaRPr lang="es-EC" sz="18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8639352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just" fontAlgn="b"/>
                      <a:r>
                        <a:rPr lang="es-MX" sz="1800" b="1" u="sng" strike="noStrike" dirty="0">
                          <a:effectLst/>
                        </a:rPr>
                        <a:t>Proyecto: MEJORAMIENTO AGROPRODUCTIVO DE LA PARROQUIA FÁTIMA</a:t>
                      </a:r>
                      <a:endParaRPr lang="es-MX" sz="1800" b="1" i="0" u="sng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C" sz="1800" b="1" i="0" u="sng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800" b="1" i="0" u="sng" strike="noStrike" dirty="0">
                          <a:solidFill>
                            <a:srgbClr val="000000"/>
                          </a:solidFill>
                          <a:effectLst/>
                          <a:latin typeface="Century" panose="02040604050505020304" pitchFamily="18" charset="0"/>
                        </a:rPr>
                        <a:t>33,077,05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093502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C" sz="1800" u="none" strike="noStrike" dirty="0">
                          <a:effectLst/>
                        </a:rPr>
                        <a:t>Proceso de Subasta Inversa Electrónica “ADQUISICIÓN DE GANADO OVINO MEJORADO".</a:t>
                      </a:r>
                      <a:endParaRPr lang="es-EC" sz="18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800" u="none" strike="noStrike" dirty="0">
                          <a:effectLst/>
                        </a:rPr>
                        <a:t>          30,649.52 </a:t>
                      </a:r>
                      <a:endParaRPr lang="es-EC" sz="18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800" u="none" strike="noStrike">
                          <a:effectLst/>
                        </a:rPr>
                        <a:t> </a:t>
                      </a:r>
                      <a:endParaRPr lang="es-EC" sz="1800" b="1" i="0" u="none" strike="noStrike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5989961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C" sz="1800" u="none" strike="noStrike" dirty="0">
                          <a:effectLst/>
                        </a:rPr>
                        <a:t>ADQUISICIÓN DE CUYES DE ALTA GENÉTICA </a:t>
                      </a:r>
                      <a:endParaRPr lang="es-EC" sz="18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C" sz="1800" u="none" strike="noStrike" dirty="0">
                          <a:effectLst/>
                        </a:rPr>
                        <a:t>               2.427,53</a:t>
                      </a:r>
                      <a:endParaRPr lang="es-EC" sz="1800" b="0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C" sz="1800" u="none" strike="noStrike" dirty="0">
                          <a:effectLst/>
                        </a:rPr>
                        <a:t> </a:t>
                      </a:r>
                      <a:endParaRPr lang="es-EC" sz="1800" b="1" i="0" u="none" strike="noStrike" dirty="0">
                        <a:solidFill>
                          <a:srgbClr val="000000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9766905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s-MX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C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C" sz="2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s-EC" sz="2000" b="1" i="0" u="sng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33,077,05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4702503"/>
                  </a:ext>
                </a:extLst>
              </a:tr>
            </a:tbl>
          </a:graphicData>
        </a:graphic>
      </p:graphicFrame>
      <p:pic>
        <p:nvPicPr>
          <p:cNvPr id="7170" name="Picture 2" descr="May be an image of 9 people">
            <a:extLst>
              <a:ext uri="{FF2B5EF4-FFF2-40B4-BE49-F238E27FC236}">
                <a16:creationId xmlns:a16="http://schemas.microsoft.com/office/drawing/2014/main" id="{1CB3F898-D3E0-4CF5-9C1A-5D8A317A0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2301" y="4517862"/>
            <a:ext cx="2571018" cy="215830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May be an image of 8 people">
            <a:extLst>
              <a:ext uri="{FF2B5EF4-FFF2-40B4-BE49-F238E27FC236}">
                <a16:creationId xmlns:a16="http://schemas.microsoft.com/office/drawing/2014/main" id="{7A4479EE-E1DE-48EA-B92C-0BBD9187E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3189" y="4468762"/>
            <a:ext cx="2359742" cy="225650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75970B9-64A9-42A9-86EB-AF4601948D1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2801" y="4484944"/>
            <a:ext cx="2449468" cy="21912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2EEDB33B-540B-458C-B487-EB97D8D0C2C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3336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0742B44E-9376-4FC1-AE51-DB1E868228DE}"/>
              </a:ext>
            </a:extLst>
          </p:cNvPr>
          <p:cNvSpPr/>
          <p:nvPr/>
        </p:nvSpPr>
        <p:spPr>
          <a:xfrm>
            <a:off x="312121" y="662323"/>
            <a:ext cx="10156933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COMPONENTE </a:t>
            </a:r>
          </a:p>
          <a:p>
            <a:pPr algn="ctr"/>
            <a:r>
              <a:rPr lang="es-EC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BIOFÍSICO AMBIENTE</a:t>
            </a:r>
            <a:endParaRPr lang="es-EC" sz="1800" b="1" i="1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es-EC" sz="4000" b="1" i="1" u="none" strike="noStrike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s-EC" sz="3600" b="1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AUTOGESTIÓN </a:t>
            </a:r>
            <a:r>
              <a:rPr lang="es-EC" sz="4400" b="1" i="1" u="none" strike="noStrike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s-EC" sz="3600" b="1" i="1" u="none" strike="noStrike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DOTACIÓN</a:t>
            </a:r>
            <a:r>
              <a:rPr lang="es-EC" sz="4400" b="1" i="1" u="none" strike="noStrike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s-EC" sz="4000" b="1" i="1" u="none" strike="noStrike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PLANTAS FORESTALES GADPPz </a:t>
            </a:r>
            <a:endParaRPr lang="es-ES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69375079-5C31-4525-A1D6-8EEF772DB0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9797" y="3871246"/>
            <a:ext cx="2355799" cy="208559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37DCB16D-A477-4119-B9D6-7C165B8D69A8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6672" y="3871246"/>
            <a:ext cx="2618655" cy="232443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5EE15E02-EBF4-499E-B187-CAAD4ABB49D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2934"/>
            <a:ext cx="2178270" cy="1109375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C772C21C-DCDB-49F4-BF18-CAAB4FD24A26}"/>
              </a:ext>
            </a:extLst>
          </p:cNvPr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4075" y="3632414"/>
            <a:ext cx="2559516" cy="232443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B783BC2-9DC8-4E99-90F6-C4A4AF862B5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9996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D6B19A64-1D2E-4D50-9A16-71989AF64055}"/>
              </a:ext>
            </a:extLst>
          </p:cNvPr>
          <p:cNvSpPr/>
          <p:nvPr/>
        </p:nvSpPr>
        <p:spPr>
          <a:xfrm>
            <a:off x="1775064" y="686097"/>
            <a:ext cx="8940268" cy="350865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COMPONENTE </a:t>
            </a:r>
          </a:p>
          <a:p>
            <a:pPr algn="ctr"/>
            <a:r>
              <a:rPr lang="es-EC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MOVILIDAD, CONECTIVIDAD</a:t>
            </a:r>
          </a:p>
          <a:p>
            <a:pPr algn="ctr"/>
            <a:r>
              <a:rPr lang="es-EC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Y ENERGÍA</a:t>
            </a:r>
          </a:p>
          <a:p>
            <a:pPr algn="ctr"/>
            <a:r>
              <a:rPr lang="es-EC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s-EC" sz="6000" b="0" i="0" u="none" strike="noStrike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$</a:t>
            </a:r>
            <a:r>
              <a:rPr lang="es-EC" sz="5400" b="0" i="0" u="none" strike="noStrike" dirty="0"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s-EC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s-EC" sz="6000" b="1" i="0" u="none" strike="noStrike" dirty="0">
                <a:solidFill>
                  <a:schemeClr val="accent2"/>
                </a:solidFill>
                <a:effectLst/>
                <a:latin typeface="Arial" panose="020B0604020202020204" pitchFamily="34" charset="0"/>
              </a:rPr>
              <a:t>115.337,88 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F1F86BC0-7361-463A-B11A-6C8207040D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7829" y="2411835"/>
            <a:ext cx="2373078" cy="20343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AFAF30FC-D2B5-487F-A2B9-14A178AFCCDD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413" y="2718032"/>
            <a:ext cx="2605962" cy="21694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D9E47AF6-C037-4757-9D62-A1B470F2B12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15" y="0"/>
            <a:ext cx="1526796" cy="777585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3394DA3-63D1-45B1-A0BF-2B349E91745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2765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32FF92EA-1647-487E-998B-DED084F70269}"/>
              </a:ext>
            </a:extLst>
          </p:cNvPr>
          <p:cNvSpPr txBox="1"/>
          <p:nvPr/>
        </p:nvSpPr>
        <p:spPr>
          <a:xfrm>
            <a:off x="3048699" y="1185130"/>
            <a:ext cx="6094602" cy="26109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es-EC" b="1" spc="-5" dirty="0">
                <a:latin typeface="Arial"/>
                <a:cs typeface="Arial"/>
              </a:rPr>
              <a:t>OBJETIVO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es-EC" b="1" spc="-5" dirty="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lang="es-EC" spc="-10" dirty="0">
                <a:latin typeface="Arial"/>
                <a:cs typeface="Arial"/>
              </a:rPr>
              <a:t>Las obras de </a:t>
            </a:r>
            <a:r>
              <a:rPr lang="es-EC" spc="-5" dirty="0">
                <a:latin typeface="Arial"/>
                <a:cs typeface="Arial"/>
              </a:rPr>
              <a:t>infraestructura </a:t>
            </a:r>
            <a:r>
              <a:rPr lang="es-EC" spc="-10" dirty="0">
                <a:latin typeface="Arial"/>
                <a:cs typeface="Arial"/>
              </a:rPr>
              <a:t>comunitaria han permitido acondicionar espacios públicos  que </a:t>
            </a:r>
            <a:r>
              <a:rPr lang="es-EC" spc="-5" dirty="0">
                <a:latin typeface="Arial"/>
                <a:cs typeface="Arial"/>
              </a:rPr>
              <a:t>satisfacen </a:t>
            </a:r>
            <a:r>
              <a:rPr lang="es-EC" spc="-10" dirty="0">
                <a:latin typeface="Arial"/>
                <a:cs typeface="Arial"/>
              </a:rPr>
              <a:t>las necesidades </a:t>
            </a:r>
            <a:r>
              <a:rPr lang="es-EC" spc="-5" dirty="0">
                <a:latin typeface="Arial"/>
                <a:cs typeface="Arial"/>
              </a:rPr>
              <a:t>colectivas </a:t>
            </a:r>
            <a:r>
              <a:rPr lang="es-EC" spc="-10" dirty="0">
                <a:latin typeface="Arial"/>
                <a:cs typeface="Arial"/>
              </a:rPr>
              <a:t>de la población, de </a:t>
            </a:r>
            <a:r>
              <a:rPr lang="es-EC" spc="-5" dirty="0">
                <a:latin typeface="Arial"/>
                <a:cs typeface="Arial"/>
              </a:rPr>
              <a:t>esta </a:t>
            </a:r>
            <a:r>
              <a:rPr lang="es-EC" spc="-10" dirty="0">
                <a:latin typeface="Arial"/>
                <a:cs typeface="Arial"/>
              </a:rPr>
              <a:t>manera </a:t>
            </a:r>
            <a:r>
              <a:rPr lang="es-EC" spc="-5" dirty="0">
                <a:latin typeface="Arial"/>
                <a:cs typeface="Arial"/>
              </a:rPr>
              <a:t>se </a:t>
            </a:r>
            <a:r>
              <a:rPr lang="es-EC" spc="-10" dirty="0">
                <a:latin typeface="Arial"/>
                <a:cs typeface="Arial"/>
              </a:rPr>
              <a:t>han ejecutado obras de  mejoramiento </a:t>
            </a:r>
            <a:r>
              <a:rPr lang="es-EC" spc="-5" dirty="0">
                <a:latin typeface="Arial"/>
                <a:cs typeface="Arial"/>
              </a:rPr>
              <a:t>a nivel </a:t>
            </a:r>
            <a:r>
              <a:rPr lang="es-EC" spc="-10" dirty="0">
                <a:latin typeface="Arial"/>
                <a:cs typeface="Arial"/>
              </a:rPr>
              <a:t>de la cabecera Parroquial que han generado la </a:t>
            </a:r>
            <a:r>
              <a:rPr lang="es-EC" spc="-15" dirty="0">
                <a:latin typeface="Arial"/>
                <a:cs typeface="Arial"/>
              </a:rPr>
              <a:t>demanda </a:t>
            </a:r>
            <a:r>
              <a:rPr lang="es-EC" spc="-10" dirty="0">
                <a:latin typeface="Arial"/>
                <a:cs typeface="Arial"/>
              </a:rPr>
              <a:t>de </a:t>
            </a:r>
            <a:r>
              <a:rPr lang="es-EC" spc="-15" dirty="0">
                <a:latin typeface="Arial"/>
                <a:cs typeface="Arial"/>
              </a:rPr>
              <a:t>mano </a:t>
            </a:r>
            <a:r>
              <a:rPr lang="es-EC" spc="-10" dirty="0">
                <a:latin typeface="Arial"/>
                <a:cs typeface="Arial"/>
              </a:rPr>
              <a:t>de obra local  </a:t>
            </a:r>
            <a:r>
              <a:rPr lang="es-EC" dirty="0">
                <a:latin typeface="Arial"/>
                <a:cs typeface="Arial"/>
              </a:rPr>
              <a:t>y </a:t>
            </a:r>
            <a:r>
              <a:rPr lang="es-EC" spc="-5" dirty="0">
                <a:latin typeface="Arial"/>
                <a:cs typeface="Arial"/>
              </a:rPr>
              <a:t>la reactivación </a:t>
            </a:r>
            <a:r>
              <a:rPr lang="es-EC" spc="-10" dirty="0">
                <a:latin typeface="Arial"/>
                <a:cs typeface="Arial"/>
              </a:rPr>
              <a:t>económica </a:t>
            </a:r>
            <a:r>
              <a:rPr lang="es-EC" spc="-5" dirty="0">
                <a:latin typeface="Arial"/>
                <a:cs typeface="Arial"/>
              </a:rPr>
              <a:t>vinculada </a:t>
            </a:r>
            <a:r>
              <a:rPr lang="es-EC" dirty="0">
                <a:latin typeface="Arial"/>
                <a:cs typeface="Arial"/>
              </a:rPr>
              <a:t>a </a:t>
            </a:r>
            <a:r>
              <a:rPr lang="es-EC" spc="-10" dirty="0">
                <a:latin typeface="Arial"/>
                <a:cs typeface="Arial"/>
              </a:rPr>
              <a:t>mejorar </a:t>
            </a:r>
            <a:r>
              <a:rPr lang="es-EC" spc="-5" dirty="0">
                <a:latin typeface="Arial"/>
                <a:cs typeface="Arial"/>
              </a:rPr>
              <a:t>la </a:t>
            </a:r>
            <a:r>
              <a:rPr lang="es-EC" spc="-10" dirty="0">
                <a:latin typeface="Arial"/>
                <a:cs typeface="Arial"/>
              </a:rPr>
              <a:t>calidad </a:t>
            </a:r>
            <a:r>
              <a:rPr lang="es-EC" spc="-5" dirty="0">
                <a:latin typeface="Arial"/>
                <a:cs typeface="Arial"/>
              </a:rPr>
              <a:t>de vida de la </a:t>
            </a:r>
            <a:r>
              <a:rPr lang="es-EC" spc="-10" dirty="0">
                <a:latin typeface="Arial"/>
                <a:cs typeface="Arial"/>
              </a:rPr>
              <a:t>población </a:t>
            </a:r>
            <a:r>
              <a:rPr lang="es-EC" spc="-5" dirty="0">
                <a:latin typeface="Arial"/>
                <a:cs typeface="Arial"/>
              </a:rPr>
              <a:t>de</a:t>
            </a:r>
            <a:r>
              <a:rPr lang="es-EC" spc="135" dirty="0">
                <a:latin typeface="Arial"/>
                <a:cs typeface="Arial"/>
              </a:rPr>
              <a:t> </a:t>
            </a:r>
            <a:r>
              <a:rPr lang="es-EC" spc="-10" dirty="0">
                <a:latin typeface="Arial"/>
                <a:cs typeface="Arial"/>
              </a:rPr>
              <a:t>Fátima</a:t>
            </a:r>
            <a:endParaRPr lang="es-EC" dirty="0">
              <a:latin typeface="Arial"/>
              <a:cs typeface="Arial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551ABFA8-FB85-4030-8F60-646B063745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178270" cy="1109375"/>
          </a:xfrm>
          <a:prstGeom prst="rect">
            <a:avLst/>
          </a:prstGeom>
        </p:spPr>
      </p:pic>
      <p:pic>
        <p:nvPicPr>
          <p:cNvPr id="8194" name="Picture 2" descr="May be an image of vehicle">
            <a:extLst>
              <a:ext uri="{FF2B5EF4-FFF2-40B4-BE49-F238E27FC236}">
                <a16:creationId xmlns:a16="http://schemas.microsoft.com/office/drawing/2014/main" id="{4118A304-5E6B-46F6-B089-97049DD4A5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5619" y="4577513"/>
            <a:ext cx="2285301" cy="19431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No photo description available.">
            <a:extLst>
              <a:ext uri="{FF2B5EF4-FFF2-40B4-BE49-F238E27FC236}">
                <a16:creationId xmlns:a16="http://schemas.microsoft.com/office/drawing/2014/main" id="{DFAF302F-BDB3-4AFC-ABCB-2057A2ED5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6528" y="3973118"/>
            <a:ext cx="2049601" cy="202542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No photo description available.">
            <a:extLst>
              <a:ext uri="{FF2B5EF4-FFF2-40B4-BE49-F238E27FC236}">
                <a16:creationId xmlns:a16="http://schemas.microsoft.com/office/drawing/2014/main" id="{D1871CFD-F1B8-47B1-999C-3E5ADFF34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9457" y="3973118"/>
            <a:ext cx="2015612" cy="183739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May be an image of vehicle">
            <a:extLst>
              <a:ext uri="{FF2B5EF4-FFF2-40B4-BE49-F238E27FC236}">
                <a16:creationId xmlns:a16="http://schemas.microsoft.com/office/drawing/2014/main" id="{E5CF06B0-5ADF-4631-BBAE-A42B1CA85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1394" y="2490616"/>
            <a:ext cx="2285301" cy="208689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DC4D16DB-FF2B-4A92-ACA9-EBE9197F180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99081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A2FC165D-0B9F-40C4-81B0-7EBAD9EC52BF}"/>
              </a:ext>
            </a:extLst>
          </p:cNvPr>
          <p:cNvSpPr txBox="1"/>
          <p:nvPr/>
        </p:nvSpPr>
        <p:spPr>
          <a:xfrm>
            <a:off x="2231737" y="198422"/>
            <a:ext cx="73739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sz="1800" b="1" i="1" u="none" strike="noStrike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MANTENIMIENTO DE LA INFRAESTRUCTURA ÁREAS PUBLICAS DE LAS COMUNIDADES DE LA </a:t>
            </a:r>
            <a:r>
              <a:rPr lang="es-EC" sz="1800" b="1" i="1" u="none" strike="noStrike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</a:rPr>
              <a:t>PARROQUIA FÁTIMA</a:t>
            </a:r>
            <a:endParaRPr lang="es-EC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F6983A3C-3A24-481A-8022-A866998596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650"/>
            <a:ext cx="2030023" cy="1033874"/>
          </a:xfrm>
          <a:prstGeom prst="rect">
            <a:avLst/>
          </a:prstGeom>
        </p:spPr>
      </p:pic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FD7B808D-BE8E-474B-B054-AF03337305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551914"/>
              </p:ext>
            </p:extLst>
          </p:nvPr>
        </p:nvGraphicFramePr>
        <p:xfrm>
          <a:off x="2384230" y="2307254"/>
          <a:ext cx="7068936" cy="3968115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5379898">
                  <a:extLst>
                    <a:ext uri="{9D8B030D-6E8A-4147-A177-3AD203B41FA5}">
                      <a16:colId xmlns:a16="http://schemas.microsoft.com/office/drawing/2014/main" val="170140493"/>
                    </a:ext>
                  </a:extLst>
                </a:gridCol>
                <a:gridCol w="1689038">
                  <a:extLst>
                    <a:ext uri="{9D8B030D-6E8A-4147-A177-3AD203B41FA5}">
                      <a16:colId xmlns:a16="http://schemas.microsoft.com/office/drawing/2014/main" val="1033351813"/>
                    </a:ext>
                  </a:extLst>
                </a:gridCol>
              </a:tblGrid>
              <a:tr h="323850">
                <a:tc>
                  <a:txBody>
                    <a:bodyPr/>
                    <a:lstStyle/>
                    <a:p>
                      <a:pPr algn="just" fontAlgn="b"/>
                      <a:r>
                        <a:rPr lang="es-MX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"Servicio de transporte de material pétreo para el mantenimiento de las vías de acceso en las comunidades El Rosal y </a:t>
                      </a:r>
                      <a:r>
                        <a:rPr lang="es-MX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Murialdo</a:t>
                      </a:r>
                      <a:r>
                        <a:rPr lang="es-MX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la Parroquia Fátima"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s-EC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1,240.00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392635608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algn="l" fontAlgn="b"/>
                      <a:r>
                        <a:rPr lang="es-EC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"Mantenimiento de veredas y conformación de muro de gaviones en el ingreso a la Parroquia Fátima, Km 7 1/2 margen izquierdo cantón y provincia Pastaza"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s-EC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7.835,15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885183789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Mantenimiento área comunal de la Comunidad Simón Bolívar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s-EC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352,80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278380187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Arreglo bicera parada de buses de la Parroquia Fátima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s-EC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1.167,02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765849032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Mantenimiento pintura de piso y aros del Espacio cubierto de las Parroquia Fátima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s-EC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7.947,59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646297120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 algn="l" fontAlgn="b"/>
                      <a:r>
                        <a:rPr lang="es-EC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"Mantenimiento de los invernaderos de la Granja Experimental Demostrativa La Libertad perteneciente al GADPR Fátima"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s-EC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1.400,00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057178932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Readecuación de tuberia entrada al Estadio de la Cabecera Parroquial.</a:t>
                      </a:r>
                      <a:endParaRPr lang="es-EC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s-EC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648,98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281791359"/>
                  </a:ext>
                </a:extLst>
              </a:tr>
            </a:tbl>
          </a:graphicData>
        </a:graphic>
      </p:graphicFrame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F1B5EF8F-667D-47C6-9802-C9C57D326B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3351507"/>
              </p:ext>
            </p:extLst>
          </p:nvPr>
        </p:nvGraphicFramePr>
        <p:xfrm>
          <a:off x="2384230" y="1038524"/>
          <a:ext cx="7068936" cy="1268730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5379899">
                  <a:extLst>
                    <a:ext uri="{9D8B030D-6E8A-4147-A177-3AD203B41FA5}">
                      <a16:colId xmlns:a16="http://schemas.microsoft.com/office/drawing/2014/main" val="511136197"/>
                    </a:ext>
                  </a:extLst>
                </a:gridCol>
                <a:gridCol w="1689037">
                  <a:extLst>
                    <a:ext uri="{9D8B030D-6E8A-4147-A177-3AD203B41FA5}">
                      <a16:colId xmlns:a16="http://schemas.microsoft.com/office/drawing/2014/main" val="1253161028"/>
                    </a:ext>
                  </a:extLst>
                </a:gridCol>
              </a:tblGrid>
              <a:tr h="161925">
                <a:tc>
                  <a:txBody>
                    <a:bodyPr/>
                    <a:lstStyle/>
                    <a:p>
                      <a:pPr algn="ctr" fontAlgn="t"/>
                      <a:r>
                        <a:rPr lang="es-EC" sz="1800" b="1" u="sng" strike="noStrike">
                          <a:solidFill>
                            <a:srgbClr val="000000"/>
                          </a:solidFill>
                          <a:effectLst/>
                        </a:rPr>
                        <a:t>DETALLE</a:t>
                      </a:r>
                      <a:endParaRPr lang="es-EC" sz="1400" b="1" i="0" u="sng" strike="noStrike" dirty="0">
                        <a:solidFill>
                          <a:srgbClr val="000000"/>
                        </a:solidFill>
                        <a:effectLst/>
                        <a:latin typeface="Baskerville Old Face" panose="02020602080505020303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endParaRPr lang="es-EC" sz="1000" b="0" i="0" u="sng" strike="noStrike" dirty="0">
                        <a:solidFill>
                          <a:srgbClr val="000000"/>
                        </a:solidFill>
                        <a:effectLst/>
                        <a:latin typeface="Baskerville Old Face" panose="02020602080505020303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85167142"/>
                  </a:ext>
                </a:extLst>
              </a:tr>
              <a:tr h="647700"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 dirty="0">
                          <a:effectLst/>
                        </a:rPr>
                        <a:t>Implementar el servicio de internet en las comunidades de la Parroquia Fátima, cantón y Provincia de Pastaza, facilitando la conectividad tecnológica y comunicación a grupos vulnerables frente a la amenaza del virus COVID-19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 panose="02020602080505020303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C" sz="1600" u="none" strike="noStrike" dirty="0">
                          <a:effectLst/>
                        </a:rPr>
                        <a:t>6.411,31 </a:t>
                      </a:r>
                      <a:endParaRPr lang="es-EC" sz="1600" b="1" i="0" u="none" strike="noStrike" dirty="0"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99614524"/>
                  </a:ext>
                </a:extLst>
              </a:tr>
            </a:tbl>
          </a:graphicData>
        </a:graphic>
      </p:graphicFrame>
      <p:pic>
        <p:nvPicPr>
          <p:cNvPr id="9" name="Imagen 8">
            <a:extLst>
              <a:ext uri="{FF2B5EF4-FFF2-40B4-BE49-F238E27FC236}">
                <a16:creationId xmlns:a16="http://schemas.microsoft.com/office/drawing/2014/main" id="{8C375AFF-694B-4F02-BA64-2AFB41E854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1345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B920C130-897B-47B7-A153-570859ACCC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6565353"/>
              </p:ext>
            </p:extLst>
          </p:nvPr>
        </p:nvGraphicFramePr>
        <p:xfrm>
          <a:off x="3203165" y="1323207"/>
          <a:ext cx="5785669" cy="10248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03253">
                  <a:extLst>
                    <a:ext uri="{9D8B030D-6E8A-4147-A177-3AD203B41FA5}">
                      <a16:colId xmlns:a16="http://schemas.microsoft.com/office/drawing/2014/main" val="662435328"/>
                    </a:ext>
                  </a:extLst>
                </a:gridCol>
                <a:gridCol w="1382416">
                  <a:extLst>
                    <a:ext uri="{9D8B030D-6E8A-4147-A177-3AD203B41FA5}">
                      <a16:colId xmlns:a16="http://schemas.microsoft.com/office/drawing/2014/main" val="209505991"/>
                    </a:ext>
                  </a:extLst>
                </a:gridCol>
              </a:tblGrid>
              <a:tr h="161925">
                <a:tc>
                  <a:txBody>
                    <a:bodyPr/>
                    <a:lstStyle/>
                    <a:p>
                      <a:pPr algn="ctr" fontAlgn="t"/>
                      <a:r>
                        <a:rPr lang="es-EC" sz="1800" b="1" i="0" u="sng" strike="noStrike" dirty="0">
                          <a:solidFill>
                            <a:srgbClr val="000000"/>
                          </a:solidFill>
                          <a:effectLst/>
                          <a:latin typeface="Baskerville Old Face" panose="02020602080505020303" pitchFamily="18" charset="0"/>
                        </a:rPr>
                        <a:t>DETALLE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600" u="sng" strike="noStrike">
                          <a:effectLst/>
                        </a:rPr>
                        <a:t> </a:t>
                      </a:r>
                      <a:endParaRPr lang="es-EC" sz="1600" b="0" i="0" u="sng" strike="noStrike">
                        <a:solidFill>
                          <a:srgbClr val="000000"/>
                        </a:solidFill>
                        <a:effectLst/>
                        <a:latin typeface="Baskerville Old Face" panose="02020602080505020303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98957760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 algn="l" fontAlgn="t"/>
                      <a:r>
                        <a:rPr lang="es-EC" sz="1600" u="none" strike="noStrike" dirty="0">
                          <a:effectLst/>
                        </a:rPr>
                        <a:t> "Mantenimiento del sistema eléctrico de la áreas públicas de las comunidades y la Cabecera Parroquial de Fátima"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 panose="02020602080505020303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C" sz="1600" u="none" strike="noStrike" dirty="0">
                          <a:effectLst/>
                        </a:rPr>
                        <a:t>                   5.129,65 </a:t>
                      </a:r>
                      <a:endParaRPr lang="es-EC" sz="1600" b="0" i="0" u="none" strike="noStrike" dirty="0">
                        <a:solidFill>
                          <a:srgbClr val="000000"/>
                        </a:solidFill>
                        <a:effectLst/>
                        <a:latin typeface="Baskerville Old Face" panose="02020602080505020303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34468901"/>
                  </a:ext>
                </a:extLst>
              </a:tr>
            </a:tbl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BC81B692-2C38-42F8-A9B7-1274F07FAF5A}"/>
              </a:ext>
            </a:extLst>
          </p:cNvPr>
          <p:cNvSpPr txBox="1"/>
          <p:nvPr/>
        </p:nvSpPr>
        <p:spPr>
          <a:xfrm>
            <a:off x="2231737" y="198422"/>
            <a:ext cx="73739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sz="1800" b="1" i="1" u="none" strike="noStrike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MANTENIMIENTO DE LA INFRAESTRUCTURA ÁREAS PUBLICAS DE LAS COMUNIDADES DE LA </a:t>
            </a:r>
            <a:r>
              <a:rPr lang="es-EC" sz="1800" b="1" i="1" u="none" strike="noStrike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</a:rPr>
              <a:t>PARROQUIA FÁTIMA</a:t>
            </a:r>
            <a:endParaRPr lang="es-EC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1266" name="Picture 2" descr="No photo description available.">
            <a:extLst>
              <a:ext uri="{FF2B5EF4-FFF2-40B4-BE49-F238E27FC236}">
                <a16:creationId xmlns:a16="http://schemas.microsoft.com/office/drawing/2014/main" id="{1548211B-7800-4069-96BB-3432BA2500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4064465"/>
            <a:ext cx="2502716" cy="187703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May be an image of vehicle">
            <a:extLst>
              <a:ext uri="{FF2B5EF4-FFF2-40B4-BE49-F238E27FC236}">
                <a16:creationId xmlns:a16="http://schemas.microsoft.com/office/drawing/2014/main" id="{F86E052B-C576-4901-8A6A-220E4CBFBD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12191" y="4146258"/>
            <a:ext cx="2583809" cy="209095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May be an image of vehicle and text that says '670G DIVESA 03 Ze SMA'">
            <a:extLst>
              <a:ext uri="{FF2B5EF4-FFF2-40B4-BE49-F238E27FC236}">
                <a16:creationId xmlns:a16="http://schemas.microsoft.com/office/drawing/2014/main" id="{27DF2826-9ADB-49E4-80BE-220682ACB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18447" y="4235588"/>
            <a:ext cx="2668834" cy="20016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AB9DF872-1278-40CC-8B75-FB754D47CEA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25730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3EFA123D-1349-4DC4-8EBF-CD05B8EF68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2635777"/>
              </p:ext>
            </p:extLst>
          </p:nvPr>
        </p:nvGraphicFramePr>
        <p:xfrm>
          <a:off x="2188726" y="980964"/>
          <a:ext cx="6852035" cy="3464184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788894">
                  <a:extLst>
                    <a:ext uri="{9D8B030D-6E8A-4147-A177-3AD203B41FA5}">
                      <a16:colId xmlns:a16="http://schemas.microsoft.com/office/drawing/2014/main" val="1639381308"/>
                    </a:ext>
                  </a:extLst>
                </a:gridCol>
                <a:gridCol w="1063141">
                  <a:extLst>
                    <a:ext uri="{9D8B030D-6E8A-4147-A177-3AD203B41FA5}">
                      <a16:colId xmlns:a16="http://schemas.microsoft.com/office/drawing/2014/main" val="4031951863"/>
                    </a:ext>
                  </a:extLst>
                </a:gridCol>
              </a:tblGrid>
              <a:tr h="705679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>
                          <a:effectLst/>
                        </a:rPr>
                        <a:t>FINANCIADO - CONVENIO CONCURRENTE GAD MUNICIPAL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4325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>
                          <a:effectLst/>
                        </a:rPr>
                        <a:t>DENOMINACIÓN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>
                          <a:effectLst/>
                        </a:rPr>
                        <a:t> INVERSIÓN ANUAL 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61197702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 u="sng">
                          <a:effectLst/>
                        </a:rPr>
                        <a:t>De Alcantarillado 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 u="sng">
                          <a:effectLst/>
                        </a:rPr>
                        <a:t> 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047274271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>
                          <a:effectLst/>
                        </a:rPr>
                        <a:t>Planilla de Avance N° 1 Construcción Alcantarillado de la Comunidad La Libertad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>
                          <a:effectLst/>
                        </a:rPr>
                        <a:t>            33.077,05 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08279039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 u="sng">
                          <a:effectLst/>
                        </a:rPr>
                        <a:t>Otras Obras de Infraestructura 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 u="sng">
                          <a:effectLst/>
                        </a:rPr>
                        <a:t> 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205048143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>
                          <a:effectLst/>
                        </a:rPr>
                        <a:t>"Obras de mantenimiento y ampliación de aceras y bordillos en la Cabecera Parroquial de Fátima" 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>
                          <a:effectLst/>
                        </a:rPr>
                        <a:t>              6.074,91 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760674061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>
                          <a:effectLst/>
                        </a:rPr>
                        <a:t> "Construcción de aceras en el ingreso al dique de Fátima, cantón y provincia de Pastaza" 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 dirty="0">
                          <a:effectLst/>
                        </a:rPr>
                        <a:t>            11.668,38 </a:t>
                      </a:r>
                      <a:endParaRPr lang="es-EC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139950645"/>
                  </a:ext>
                </a:extLst>
              </a:tr>
            </a:tbl>
          </a:graphicData>
        </a:graphic>
      </p:graphicFrame>
      <p:pic>
        <p:nvPicPr>
          <p:cNvPr id="10" name="Imagen 9">
            <a:extLst>
              <a:ext uri="{FF2B5EF4-FFF2-40B4-BE49-F238E27FC236}">
                <a16:creationId xmlns:a16="http://schemas.microsoft.com/office/drawing/2014/main" id="{B24AF07A-FF6C-4447-9FE1-F6D8D74F67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77132" y="4645863"/>
            <a:ext cx="2508307" cy="214430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5A767C95-DCF9-4DAD-8357-23F0F6E32B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4630723"/>
            <a:ext cx="2332138" cy="182462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5C159E07-6E63-4E69-A224-58C4A2AB922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44464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02443A4A-1B12-4984-B194-0BAA0792CB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2229326"/>
              </p:ext>
            </p:extLst>
          </p:nvPr>
        </p:nvGraphicFramePr>
        <p:xfrm>
          <a:off x="2060896" y="935164"/>
          <a:ext cx="7788957" cy="2284160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5558700">
                  <a:extLst>
                    <a:ext uri="{9D8B030D-6E8A-4147-A177-3AD203B41FA5}">
                      <a16:colId xmlns:a16="http://schemas.microsoft.com/office/drawing/2014/main" val="2696191685"/>
                    </a:ext>
                  </a:extLst>
                </a:gridCol>
                <a:gridCol w="2230257">
                  <a:extLst>
                    <a:ext uri="{9D8B030D-6E8A-4147-A177-3AD203B41FA5}">
                      <a16:colId xmlns:a16="http://schemas.microsoft.com/office/drawing/2014/main" val="1511456381"/>
                    </a:ext>
                  </a:extLst>
                </a:gridCol>
              </a:tblGrid>
              <a:tr h="19050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FINANCIADO </a:t>
                      </a:r>
                      <a:r>
                        <a:rPr lang="es-EC" sz="1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BDE</a:t>
                      </a:r>
                      <a:endParaRPr lang="es-EC" sz="18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9131256"/>
                  </a:ext>
                </a:extLst>
              </a:tr>
              <a:tr h="4495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DENOMINACIÓN</a:t>
                      </a:r>
                      <a:endParaRPr lang="es-EC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INVERSIÓN ANUAL </a:t>
                      </a:r>
                      <a:endParaRPr lang="es-EC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104518088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planilla de avance N° 1 Y 2 del contrato "Construcción de un graderío metálico en el estadio de la Comunidad Simón Bolívar y una batería sanitaria en el estadio de la Cabecera Parroquial" </a:t>
                      </a:r>
                      <a:endParaRPr lang="es-EC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$17.775,51 </a:t>
                      </a:r>
                      <a:endParaRPr lang="es-EC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069524549"/>
                  </a:ext>
                </a:extLst>
              </a:tr>
            </a:tbl>
          </a:graphicData>
        </a:graphic>
      </p:graphicFrame>
      <p:pic>
        <p:nvPicPr>
          <p:cNvPr id="3" name="Picture 4" descr="No photo description available.">
            <a:extLst>
              <a:ext uri="{FF2B5EF4-FFF2-40B4-BE49-F238E27FC236}">
                <a16:creationId xmlns:a16="http://schemas.microsoft.com/office/drawing/2014/main" id="{E5B23919-C122-401F-913E-CF0E41D6D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4951" y="3658462"/>
            <a:ext cx="3676964" cy="287588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CB0487D-231C-493B-9B3C-78CF4B819D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22628" y="3406056"/>
            <a:ext cx="3514670" cy="31282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8748570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7FD277FA-4366-45E9-BF5E-7A049EAEECCB}"/>
              </a:ext>
            </a:extLst>
          </p:cNvPr>
          <p:cNvSpPr txBox="1"/>
          <p:nvPr/>
        </p:nvSpPr>
        <p:spPr>
          <a:xfrm>
            <a:off x="2718012" y="532779"/>
            <a:ext cx="570355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C" sz="2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F</a:t>
            </a:r>
            <a:r>
              <a:rPr lang="es-EC" sz="2800" b="1" i="1" u="sng" strike="noStrik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INANCIADO - MIES</a:t>
            </a:r>
            <a:r>
              <a:rPr lang="es-EC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C" sz="1800" b="0" i="0" u="sng" strike="noStrik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es-EC" sz="3600" b="0" i="0" u="sng" strike="noStrik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13.422,41</a:t>
            </a:r>
            <a:r>
              <a:rPr lang="es-EC" sz="1800" b="0" i="0" u="sng" strike="noStrik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endParaRPr lang="es-EC" sz="28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AA9F9FB-18C2-4010-9386-E8110B04CF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7104161"/>
              </p:ext>
            </p:extLst>
          </p:nvPr>
        </p:nvGraphicFramePr>
        <p:xfrm>
          <a:off x="1039348" y="1541739"/>
          <a:ext cx="8544602" cy="4145777"/>
        </p:xfrm>
        <a:graphic>
          <a:graphicData uri="http://schemas.openxmlformats.org/drawingml/2006/table">
            <a:tbl>
              <a:tblPr firstRow="1" firstCol="1" bandRow="1">
                <a:tableStyleId>{0660B408-B3CF-4A94-85FC-2B1E0A45F4A2}</a:tableStyleId>
              </a:tblPr>
              <a:tblGrid>
                <a:gridCol w="5373915">
                  <a:extLst>
                    <a:ext uri="{9D8B030D-6E8A-4147-A177-3AD203B41FA5}">
                      <a16:colId xmlns:a16="http://schemas.microsoft.com/office/drawing/2014/main" val="2748586768"/>
                    </a:ext>
                  </a:extLst>
                </a:gridCol>
                <a:gridCol w="1830560">
                  <a:extLst>
                    <a:ext uri="{9D8B030D-6E8A-4147-A177-3AD203B41FA5}">
                      <a16:colId xmlns:a16="http://schemas.microsoft.com/office/drawing/2014/main" val="430015833"/>
                    </a:ext>
                  </a:extLst>
                </a:gridCol>
                <a:gridCol w="1340127">
                  <a:extLst>
                    <a:ext uri="{9D8B030D-6E8A-4147-A177-3AD203B41FA5}">
                      <a16:colId xmlns:a16="http://schemas.microsoft.com/office/drawing/2014/main" val="2053478821"/>
                    </a:ext>
                  </a:extLst>
                </a:gridCol>
              </a:tblGrid>
              <a:tr h="3000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DENOMINACIÓN</a:t>
                      </a:r>
                      <a:endParaRPr lang="es-EC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ESPECIFICACIÓN POR RUBRO  </a:t>
                      </a:r>
                      <a:endParaRPr lang="es-EC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ASIGNACIÓN INICIAL </a:t>
                      </a:r>
                      <a:endParaRPr lang="es-EC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extLst>
                  <a:ext uri="{0D108BD9-81ED-4DB2-BD59-A6C34878D82A}">
                    <a16:rowId xmlns:a16="http://schemas.microsoft.com/office/drawing/2014/main" val="3941099699"/>
                  </a:ext>
                </a:extLst>
              </a:tr>
              <a:tr h="2505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Remuneraciones Unificadas </a:t>
                      </a:r>
                      <a:endParaRPr lang="es-EC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non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400" u="none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</a:t>
                      </a:r>
                      <a:r>
                        <a:rPr lang="es-EC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8.600,53 </a:t>
                      </a:r>
                      <a:endParaRPr lang="es-EC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extLst>
                  <a:ext uri="{0D108BD9-81ED-4DB2-BD59-A6C34878D82A}">
                    <a16:rowId xmlns:a16="http://schemas.microsoft.com/office/drawing/2014/main" val="883847786"/>
                  </a:ext>
                </a:extLst>
              </a:tr>
              <a:tr h="1787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Psicóloga</a:t>
                      </a:r>
                      <a:endParaRPr lang="es-EC" sz="14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non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733,00</a:t>
                      </a:r>
                      <a:endParaRPr lang="es-EC" sz="1400" u="none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extLst>
                  <a:ext uri="{0D108BD9-81ED-4DB2-BD59-A6C34878D82A}">
                    <a16:rowId xmlns:a16="http://schemas.microsoft.com/office/drawing/2014/main" val="802184576"/>
                  </a:ext>
                </a:extLst>
              </a:tr>
              <a:tr h="1787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sng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Decimotercer Sueldo </a:t>
                      </a:r>
                      <a:endParaRPr lang="es-EC" sz="14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non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400" u="none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654,18 </a:t>
                      </a:r>
                      <a:endParaRPr lang="es-EC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extLst>
                  <a:ext uri="{0D108BD9-81ED-4DB2-BD59-A6C34878D82A}">
                    <a16:rowId xmlns:a16="http://schemas.microsoft.com/office/drawing/2014/main" val="49121521"/>
                  </a:ext>
                </a:extLst>
              </a:tr>
              <a:tr h="1787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Decimocuarto Sueldo </a:t>
                      </a:r>
                      <a:endParaRPr lang="es-EC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non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400" u="none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223,66 </a:t>
                      </a:r>
                      <a:endParaRPr lang="es-EC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extLst>
                  <a:ext uri="{0D108BD9-81ED-4DB2-BD59-A6C34878D82A}">
                    <a16:rowId xmlns:a16="http://schemas.microsoft.com/office/drawing/2014/main" val="796202494"/>
                  </a:ext>
                </a:extLst>
              </a:tr>
              <a:tr h="1787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Aporte Patronal </a:t>
                      </a:r>
                      <a:endParaRPr lang="es-EC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non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400" u="none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916,52 </a:t>
                      </a:r>
                      <a:endParaRPr lang="es-EC" sz="14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extLst>
                  <a:ext uri="{0D108BD9-81ED-4DB2-BD59-A6C34878D82A}">
                    <a16:rowId xmlns:a16="http://schemas.microsoft.com/office/drawing/2014/main" val="2389986250"/>
                  </a:ext>
                </a:extLst>
              </a:tr>
              <a:tr h="1787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Fondo de Reserva </a:t>
                      </a:r>
                      <a:endParaRPr lang="es-EC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non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400" u="none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716,44 </a:t>
                      </a:r>
                      <a:endParaRPr lang="es-EC" sz="14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extLst>
                  <a:ext uri="{0D108BD9-81ED-4DB2-BD59-A6C34878D82A}">
                    <a16:rowId xmlns:a16="http://schemas.microsoft.com/office/drawing/2014/main" val="1938375724"/>
                  </a:ext>
                </a:extLst>
              </a:tr>
              <a:tr h="28145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C" sz="1400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Alimentos y Bebidas: </a:t>
                      </a:r>
                      <a:r>
                        <a:rPr lang="es-EC" sz="14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Refrigerios para capacitaciones y talleres</a:t>
                      </a:r>
                      <a:endParaRPr lang="es-EC" sz="14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non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400" u="none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110,88 </a:t>
                      </a:r>
                      <a:endParaRPr lang="es-EC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extLst>
                  <a:ext uri="{0D108BD9-81ED-4DB2-BD59-A6C34878D82A}">
                    <a16:rowId xmlns:a16="http://schemas.microsoft.com/office/drawing/2014/main" val="2862884123"/>
                  </a:ext>
                </a:extLst>
              </a:tr>
              <a:tr h="14664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C" sz="1400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Vestuario, Lencería y Prendas de Protección: </a:t>
                      </a:r>
                      <a:r>
                        <a:rPr lang="es-EC" sz="14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Camiseta técnica discapacidades</a:t>
                      </a:r>
                      <a:endParaRPr lang="es-EC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non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400" u="none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30,00 </a:t>
                      </a:r>
                      <a:endParaRPr lang="es-EC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extLst>
                  <a:ext uri="{0D108BD9-81ED-4DB2-BD59-A6C34878D82A}">
                    <a16:rowId xmlns:a16="http://schemas.microsoft.com/office/drawing/2014/main" val="2033215934"/>
                  </a:ext>
                </a:extLst>
              </a:tr>
              <a:tr h="1787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Combustibles y Lubricantes </a:t>
                      </a:r>
                      <a:endParaRPr lang="es-EC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non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400" u="none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210,00 </a:t>
                      </a:r>
                      <a:endParaRPr lang="es-EC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extLst>
                  <a:ext uri="{0D108BD9-81ED-4DB2-BD59-A6C34878D82A}">
                    <a16:rowId xmlns:a16="http://schemas.microsoft.com/office/drawing/2014/main" val="239411455"/>
                  </a:ext>
                </a:extLst>
              </a:tr>
              <a:tr h="1787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Materiales Didácticos: </a:t>
                      </a:r>
                      <a:r>
                        <a:rPr lang="es-EC" sz="1400" b="0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Materiales didácticos para espacios de respiro</a:t>
                      </a:r>
                      <a:endParaRPr lang="es-EC" sz="14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non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400" u="none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580,20 </a:t>
                      </a:r>
                      <a:endParaRPr lang="es-EC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extLst>
                  <a:ext uri="{0D108BD9-81ED-4DB2-BD59-A6C34878D82A}">
                    <a16:rowId xmlns:a16="http://schemas.microsoft.com/office/drawing/2014/main" val="3510591123"/>
                  </a:ext>
                </a:extLst>
              </a:tr>
              <a:tr h="1787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Gastos por emergencia</a:t>
                      </a:r>
                      <a:endParaRPr lang="es-EC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non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400" u="none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950,00 </a:t>
                      </a:r>
                      <a:endParaRPr lang="es-EC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extLst>
                  <a:ext uri="{0D108BD9-81ED-4DB2-BD59-A6C34878D82A}">
                    <a16:rowId xmlns:a16="http://schemas.microsoft.com/office/drawing/2014/main" val="3526021147"/>
                  </a:ext>
                </a:extLst>
              </a:tr>
              <a:tr h="3000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Adquisición de raciones alimenticias</a:t>
                      </a:r>
                      <a:endParaRPr lang="es-EC" sz="14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non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600,00 </a:t>
                      </a:r>
                      <a:endParaRPr lang="es-EC" sz="1400" u="none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extLst>
                  <a:ext uri="{0D108BD9-81ED-4DB2-BD59-A6C34878D82A}">
                    <a16:rowId xmlns:a16="http://schemas.microsoft.com/office/drawing/2014/main" val="2342225887"/>
                  </a:ext>
                </a:extLst>
              </a:tr>
              <a:tr h="3000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Adquisición de bienes de bioseguridad</a:t>
                      </a:r>
                      <a:endParaRPr lang="es-EC" sz="14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non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350,00 </a:t>
                      </a:r>
                      <a:endParaRPr lang="es-EC" sz="1400" u="none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extLst>
                  <a:ext uri="{0D108BD9-81ED-4DB2-BD59-A6C34878D82A}">
                    <a16:rowId xmlns:a16="http://schemas.microsoft.com/office/drawing/2014/main" val="3455192919"/>
                  </a:ext>
                </a:extLst>
              </a:tr>
              <a:tr h="1787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Maquinarias y Equipos: </a:t>
                      </a:r>
                      <a:r>
                        <a:rPr lang="es-EC" sz="1400" b="0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Impresora multifuncional</a:t>
                      </a:r>
                      <a:endParaRPr lang="es-EC" sz="14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u="sng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430,00 </a:t>
                      </a:r>
                      <a:endParaRPr lang="es-EC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1708" marR="41708" marT="0" marB="0" anchor="ctr"/>
                </a:tc>
                <a:extLst>
                  <a:ext uri="{0D108BD9-81ED-4DB2-BD59-A6C34878D82A}">
                    <a16:rowId xmlns:a16="http://schemas.microsoft.com/office/drawing/2014/main" val="967111171"/>
                  </a:ext>
                </a:extLst>
              </a:tr>
            </a:tbl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22CA2C39-A6D6-4297-9101-A46305699B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6428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B60524F1-2A17-4658-AB21-1C3B0141DDFE}"/>
              </a:ext>
            </a:extLst>
          </p:cNvPr>
          <p:cNvSpPr/>
          <p:nvPr/>
        </p:nvSpPr>
        <p:spPr>
          <a:xfrm>
            <a:off x="1923343" y="686097"/>
            <a:ext cx="8643713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COMPONENTE </a:t>
            </a:r>
          </a:p>
          <a:p>
            <a:pPr algn="ctr"/>
            <a:r>
              <a:rPr lang="es-EC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POLÍTICO INSTITUCIONAL </a:t>
            </a:r>
            <a:r>
              <a:rPr lang="es-EC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algn="ctr"/>
            <a:r>
              <a:rPr lang="es-EC" sz="5400" b="0" i="0" u="none" strike="noStrike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$</a:t>
            </a:r>
            <a:r>
              <a:rPr lang="es-EC" sz="1800" b="0" i="0" u="sng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s-EC" sz="5400" b="1" i="0" strike="noStrike" dirty="0">
                <a:effectLst/>
                <a:latin typeface="Arial" panose="020B0604020202020204" pitchFamily="34" charset="0"/>
              </a:rPr>
              <a:t>71.885,03 </a:t>
            </a:r>
            <a:r>
              <a:rPr lang="es-EC" sz="5400" b="0" i="0" u="none" strike="noStrike" dirty="0"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endParaRPr lang="es-EC" sz="16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r>
              <a:rPr lang="es-EC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endParaRPr lang="es-EC" sz="1800" b="1" i="1" u="none" strike="noStrike" dirty="0"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5D8C4A76-27D0-4732-8EE5-1EFF97A33BA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99718" y="2335254"/>
            <a:ext cx="3793654" cy="2219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A75725F-93E1-41C8-AE7A-4AF2CCC7E7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9508" y="2516634"/>
            <a:ext cx="3821593" cy="23070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420652CC-3B32-4652-99AD-9B50FE7F273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923343" cy="97954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C5629F8-2141-4FEA-A4B8-56F9C7C26C0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29114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4">
            <a:extLst>
              <a:ext uri="{FF2B5EF4-FFF2-40B4-BE49-F238E27FC236}">
                <a16:creationId xmlns:a16="http://schemas.microsoft.com/office/drawing/2014/main" id="{0C9170F3-7C3A-4A47-B2AE-CF318085768C}"/>
              </a:ext>
            </a:extLst>
          </p:cNvPr>
          <p:cNvSpPr txBox="1">
            <a:spLocks/>
          </p:cNvSpPr>
          <p:nvPr/>
        </p:nvSpPr>
        <p:spPr>
          <a:xfrm>
            <a:off x="1778134" y="144646"/>
            <a:ext cx="8280400" cy="457176"/>
          </a:xfrm>
          <a:prstGeom prst="rect">
            <a:avLst/>
          </a:prstGeom>
          <a:solidFill>
            <a:srgbClr val="3B8B92"/>
          </a:solidFill>
        </p:spPr>
        <p:txBody>
          <a:bodyPr vert="horz" wrap="square" lIns="0" tIns="8699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1809">
              <a:lnSpc>
                <a:spcPct val="100000"/>
              </a:lnSpc>
              <a:spcBef>
                <a:spcPts val="685"/>
              </a:spcBef>
            </a:pPr>
            <a:r>
              <a:rPr lang="es-EC" sz="2400" dirty="0">
                <a:latin typeface="Arial"/>
                <a:cs typeface="Arial"/>
              </a:rPr>
              <a:t>REMUNERACIONES Y </a:t>
            </a:r>
            <a:r>
              <a:rPr lang="es-EC" sz="2400" spc="-5" dirty="0">
                <a:latin typeface="Arial"/>
                <a:cs typeface="Arial"/>
              </a:rPr>
              <a:t>LIQUIDACIONES</a:t>
            </a:r>
            <a:r>
              <a:rPr lang="es-EC" sz="2400" spc="-175" dirty="0">
                <a:latin typeface="Arial"/>
                <a:cs typeface="Arial"/>
              </a:rPr>
              <a:t> EX-</a:t>
            </a:r>
            <a:r>
              <a:rPr lang="es-EC" sz="2400" spc="-5" dirty="0">
                <a:latin typeface="Arial"/>
                <a:cs typeface="Arial"/>
              </a:rPr>
              <a:t>TÉCNICOS</a:t>
            </a:r>
            <a:endParaRPr lang="es-EC" sz="2400" dirty="0">
              <a:latin typeface="Arial"/>
              <a:cs typeface="Arial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92FEFB9B-1A57-4E77-92F8-16C7382035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457656"/>
            <a:ext cx="2178270" cy="1109375"/>
          </a:xfrm>
          <a:prstGeom prst="rect">
            <a:avLst/>
          </a:prstGeom>
        </p:spPr>
      </p:pic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C86B0034-690C-473B-8B9A-42424B6CDD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0998590"/>
              </p:ext>
            </p:extLst>
          </p:nvPr>
        </p:nvGraphicFramePr>
        <p:xfrm>
          <a:off x="2002102" y="780074"/>
          <a:ext cx="7896907" cy="45387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5715">
                  <a:extLst>
                    <a:ext uri="{9D8B030D-6E8A-4147-A177-3AD203B41FA5}">
                      <a16:colId xmlns:a16="http://schemas.microsoft.com/office/drawing/2014/main" val="1014285262"/>
                    </a:ext>
                  </a:extLst>
                </a:gridCol>
                <a:gridCol w="4202884">
                  <a:extLst>
                    <a:ext uri="{9D8B030D-6E8A-4147-A177-3AD203B41FA5}">
                      <a16:colId xmlns:a16="http://schemas.microsoft.com/office/drawing/2014/main" val="2170227353"/>
                    </a:ext>
                  </a:extLst>
                </a:gridCol>
                <a:gridCol w="1409350">
                  <a:extLst>
                    <a:ext uri="{9D8B030D-6E8A-4147-A177-3AD203B41FA5}">
                      <a16:colId xmlns:a16="http://schemas.microsoft.com/office/drawing/2014/main" val="1278825414"/>
                    </a:ext>
                  </a:extLst>
                </a:gridCol>
                <a:gridCol w="1098958">
                  <a:extLst>
                    <a:ext uri="{9D8B030D-6E8A-4147-A177-3AD203B41FA5}">
                      <a16:colId xmlns:a16="http://schemas.microsoft.com/office/drawing/2014/main" val="2443829495"/>
                    </a:ext>
                  </a:extLst>
                </a:gridCol>
              </a:tblGrid>
              <a:tr h="327176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PARTIDA PRESUPUESTARIA</a:t>
                      </a:r>
                      <a:endParaRPr lang="es-EC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DETALLE</a:t>
                      </a:r>
                      <a:endParaRPr lang="es-EC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MONTO MENSUAL</a:t>
                      </a:r>
                      <a:endParaRPr lang="es-EC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10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INVERSIÓN</a:t>
                      </a:r>
                      <a:endParaRPr lang="es-EC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50912" marR="5589" marT="5589" marB="0" anchor="ctr"/>
                </a:tc>
                <a:extLst>
                  <a:ext uri="{0D108BD9-81ED-4DB2-BD59-A6C34878D82A}">
                    <a16:rowId xmlns:a16="http://schemas.microsoft.com/office/drawing/2014/main" val="1246921439"/>
                  </a:ext>
                </a:extLst>
              </a:tr>
              <a:tr h="166855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7101050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Remuneraciones Unificadas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24,012.78 </a:t>
                      </a:r>
                    </a:p>
                  </a:txBody>
                  <a:tcPr marL="5589" marR="5589" marT="5589" marB="0"/>
                </a:tc>
                <a:extLst>
                  <a:ext uri="{0D108BD9-81ED-4DB2-BD59-A6C34878D82A}">
                    <a16:rowId xmlns:a16="http://schemas.microsoft.com/office/drawing/2014/main" val="3342937735"/>
                  </a:ext>
                </a:extLst>
              </a:tr>
              <a:tr h="244098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Técnico de Planificación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1,200.00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/>
                </a:tc>
                <a:extLst>
                  <a:ext uri="{0D108BD9-81ED-4DB2-BD59-A6C34878D82A}">
                    <a16:rowId xmlns:a16="http://schemas.microsoft.com/office/drawing/2014/main" val="2424631991"/>
                  </a:ext>
                </a:extLst>
              </a:tr>
              <a:tr h="223418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Servicios Generales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400,00 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/>
                </a:tc>
                <a:extLst>
                  <a:ext uri="{0D108BD9-81ED-4DB2-BD59-A6C34878D82A}">
                    <a16:rowId xmlns:a16="http://schemas.microsoft.com/office/drawing/2014/main" val="4225699352"/>
                  </a:ext>
                </a:extLst>
              </a:tr>
              <a:tr h="181468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Operador de Granja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400,00                    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/>
                </a:tc>
                <a:extLst>
                  <a:ext uri="{0D108BD9-81ED-4DB2-BD59-A6C34878D82A}">
                    <a16:rowId xmlns:a16="http://schemas.microsoft.com/office/drawing/2014/main" val="2661257204"/>
                  </a:ext>
                </a:extLst>
              </a:tr>
              <a:tr h="487498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7102030</a:t>
                      </a:r>
                      <a:endParaRPr lang="es-EC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MX" sz="1100" b="1" u="sng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Decimotercer Sueldo</a:t>
                      </a:r>
                      <a:br>
                        <a:rPr lang="es-MX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s-MX" sz="1100" b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Técnico de planificación, Servicios Generales y Operador de Granja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1,993.54 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/>
                </a:tc>
                <a:extLst>
                  <a:ext uri="{0D108BD9-81ED-4DB2-BD59-A6C34878D82A}">
                    <a16:rowId xmlns:a16="http://schemas.microsoft.com/office/drawing/2014/main" val="2272998643"/>
                  </a:ext>
                </a:extLst>
              </a:tr>
              <a:tr h="487498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7102040</a:t>
                      </a:r>
                      <a:endParaRPr lang="es-EC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MX" sz="1100" b="1" u="sng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Decimocuarto Sueldo</a:t>
                      </a:r>
                      <a:r>
                        <a:rPr lang="es-MX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br>
                        <a:rPr lang="es-MX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s-MX" sz="1100" b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Técnico de planificación, Servicios Generales y Operador de Granja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1,191.05 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/>
                </a:tc>
                <a:extLst>
                  <a:ext uri="{0D108BD9-81ED-4DB2-BD59-A6C34878D82A}">
                    <a16:rowId xmlns:a16="http://schemas.microsoft.com/office/drawing/2014/main" val="3065428149"/>
                  </a:ext>
                </a:extLst>
              </a:tr>
              <a:tr h="487498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7106010</a:t>
                      </a:r>
                      <a:endParaRPr lang="es-EC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MX" sz="1100" b="1" u="sng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Aporte Patronal</a:t>
                      </a:r>
                      <a:br>
                        <a:rPr lang="es-MX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s-MX" sz="1100" b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Técnico de planificación, Servicios Generales y Operador de Granja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2.783,62 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/>
                </a:tc>
                <a:extLst>
                  <a:ext uri="{0D108BD9-81ED-4DB2-BD59-A6C34878D82A}">
                    <a16:rowId xmlns:a16="http://schemas.microsoft.com/office/drawing/2014/main" val="610921616"/>
                  </a:ext>
                </a:extLst>
              </a:tr>
              <a:tr h="487498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7106020</a:t>
                      </a:r>
                      <a:endParaRPr lang="es-EC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MX" sz="1100" b="1" u="sng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Fondo de Reserva</a:t>
                      </a:r>
                      <a:br>
                        <a:rPr lang="es-MX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s-MX" sz="1100" b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Técnico de planificación, Servicios Generales y Operador de Granja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1,599.96 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/>
                </a:tc>
                <a:extLst>
                  <a:ext uri="{0D108BD9-81ED-4DB2-BD59-A6C34878D82A}">
                    <a16:rowId xmlns:a16="http://schemas.microsoft.com/office/drawing/2014/main" val="3563384858"/>
                  </a:ext>
                </a:extLst>
              </a:tr>
              <a:tr h="166855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7107070</a:t>
                      </a:r>
                      <a:endParaRPr lang="es-EC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MX" sz="1100" b="1" u="sng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Vacaciones no gozadas por cesación de funciones</a:t>
                      </a:r>
                      <a:endParaRPr lang="es-MX" sz="1100" b="1" i="0" u="sng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173,00 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/>
                </a:tc>
                <a:extLst>
                  <a:ext uri="{0D108BD9-81ED-4DB2-BD59-A6C34878D82A}">
                    <a16:rowId xmlns:a16="http://schemas.microsoft.com/office/drawing/2014/main" val="494108037"/>
                  </a:ext>
                </a:extLst>
              </a:tr>
              <a:tr h="166855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7105070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100" b="1" u="sng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Honorarios</a:t>
                      </a:r>
                      <a:endParaRPr lang="es-EC" sz="1100" b="1" i="0" u="sng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13,440.00 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/>
                </a:tc>
                <a:extLst>
                  <a:ext uri="{0D108BD9-81ED-4DB2-BD59-A6C34878D82A}">
                    <a16:rowId xmlns:a16="http://schemas.microsoft.com/office/drawing/2014/main" val="3927006880"/>
                  </a:ext>
                </a:extLst>
              </a:tr>
              <a:tr h="327176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Técnico de Apoyo 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1,120.00   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/>
                </a:tc>
                <a:extLst>
                  <a:ext uri="{0D108BD9-81ED-4DB2-BD59-A6C34878D82A}">
                    <a16:rowId xmlns:a16="http://schemas.microsoft.com/office/drawing/2014/main" val="3606536890"/>
                  </a:ext>
                </a:extLst>
              </a:tr>
              <a:tr h="166855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7105100</a:t>
                      </a:r>
                      <a:endParaRPr lang="es-EC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C" sz="11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Servicios Personales por contrato</a:t>
                      </a:r>
                      <a:endParaRPr lang="es-EC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2,340.00 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/>
                </a:tc>
                <a:extLst>
                  <a:ext uri="{0D108BD9-81ED-4DB2-BD59-A6C34878D82A}">
                    <a16:rowId xmlns:a16="http://schemas.microsoft.com/office/drawing/2014/main" val="3951403098"/>
                  </a:ext>
                </a:extLst>
              </a:tr>
              <a:tr h="327176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EC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MX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Servicios Personales Limpieza (OFICINAS – BAÑOS)</a:t>
                      </a:r>
                      <a:endParaRPr lang="es-MX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s-EC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140.00 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s-EC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89" marR="5589" marT="5589" marB="0"/>
                </a:tc>
                <a:extLst>
                  <a:ext uri="{0D108BD9-81ED-4DB2-BD59-A6C34878D82A}">
                    <a16:rowId xmlns:a16="http://schemas.microsoft.com/office/drawing/2014/main" val="2461782668"/>
                  </a:ext>
                </a:extLst>
              </a:tr>
            </a:tbl>
          </a:graphicData>
        </a:graphic>
      </p:graphicFrame>
      <p:pic>
        <p:nvPicPr>
          <p:cNvPr id="7" name="Imagen 6">
            <a:extLst>
              <a:ext uri="{FF2B5EF4-FFF2-40B4-BE49-F238E27FC236}">
                <a16:creationId xmlns:a16="http://schemas.microsoft.com/office/drawing/2014/main" id="{A5E592EC-626B-445C-99D3-AEB2004B3A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90986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1A3DEA-ADF5-4650-923B-DFA831E32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3024" y="226142"/>
            <a:ext cx="8596668" cy="1320800"/>
          </a:xfrm>
        </p:spPr>
        <p:txBody>
          <a:bodyPr/>
          <a:lstStyle/>
          <a:p>
            <a:r>
              <a:rPr lang="es-EC" dirty="0"/>
              <a:t>DESIGNACIÓN DE RECURSOS PARA ENFRENTAR LA PANDEMIA POR COVID 19</a:t>
            </a:r>
          </a:p>
        </p:txBody>
      </p:sp>
      <p:graphicFrame>
        <p:nvGraphicFramePr>
          <p:cNvPr id="8" name="Marcador de contenido 7">
            <a:extLst>
              <a:ext uri="{FF2B5EF4-FFF2-40B4-BE49-F238E27FC236}">
                <a16:creationId xmlns:a16="http://schemas.microsoft.com/office/drawing/2014/main" id="{8ABABC8D-3AC9-41A7-88F8-BA3863C7A9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1124886"/>
              </p:ext>
            </p:extLst>
          </p:nvPr>
        </p:nvGraphicFramePr>
        <p:xfrm>
          <a:off x="1363216" y="1755383"/>
          <a:ext cx="8075750" cy="3836864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5160479">
                  <a:extLst>
                    <a:ext uri="{9D8B030D-6E8A-4147-A177-3AD203B41FA5}">
                      <a16:colId xmlns:a16="http://schemas.microsoft.com/office/drawing/2014/main" val="1875774403"/>
                    </a:ext>
                  </a:extLst>
                </a:gridCol>
                <a:gridCol w="1356126">
                  <a:extLst>
                    <a:ext uri="{9D8B030D-6E8A-4147-A177-3AD203B41FA5}">
                      <a16:colId xmlns:a16="http://schemas.microsoft.com/office/drawing/2014/main" val="2410192670"/>
                    </a:ext>
                  </a:extLst>
                </a:gridCol>
                <a:gridCol w="1559145">
                  <a:extLst>
                    <a:ext uri="{9D8B030D-6E8A-4147-A177-3AD203B41FA5}">
                      <a16:colId xmlns:a16="http://schemas.microsoft.com/office/drawing/2014/main" val="1717500270"/>
                    </a:ext>
                  </a:extLst>
                </a:gridCol>
              </a:tblGrid>
              <a:tr h="190500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 dirty="0">
                          <a:effectLst/>
                        </a:rPr>
                        <a:t>2.2 FINANCIADO - ESTADO DE EMERGENCIA GADPR FÁTIMA </a:t>
                      </a:r>
                      <a:endParaRPr lang="es-EC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EC" sz="20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33255314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 dirty="0">
                          <a:effectLst/>
                        </a:rPr>
                        <a:t>DENOMINACIÓN</a:t>
                      </a:r>
                      <a:endParaRPr lang="es-EC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>
                          <a:effectLst/>
                        </a:rPr>
                        <a:t> TOTAL  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2874258"/>
                  </a:ext>
                </a:extLst>
              </a:tr>
              <a:tr h="19050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 dirty="0">
                          <a:effectLst/>
                        </a:rPr>
                        <a:t>GAD Parroquial Rural de Fátima</a:t>
                      </a:r>
                      <a:endParaRPr lang="es-EC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es-EC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 dirty="0">
                          <a:effectLst/>
                        </a:rPr>
                        <a:t>         </a:t>
                      </a:r>
                      <a:r>
                        <a:rPr lang="es-EC" sz="1800" b="1" dirty="0">
                          <a:effectLst/>
                        </a:rPr>
                        <a:t>17.891,18</a:t>
                      </a:r>
                      <a:r>
                        <a:rPr lang="es-EC" sz="1600" dirty="0">
                          <a:effectLst/>
                        </a:rPr>
                        <a:t> </a:t>
                      </a:r>
                      <a:endParaRPr lang="es-EC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63882700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 u="sng" dirty="0">
                          <a:effectLst/>
                        </a:rPr>
                        <a:t>Egresos por situación de emergencia</a:t>
                      </a:r>
                      <a:endParaRPr lang="es-EC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 u="sng">
                          <a:effectLst/>
                        </a:rPr>
                        <a:t> 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>
                          <a:effectLst/>
                        </a:rPr>
                        <a:t> 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96032653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 dirty="0">
                          <a:effectLst/>
                        </a:rPr>
                        <a:t>Adquisición de 300 Raciones Alimenticias para la Parroquia Fátima, sector vulnerable. COVID 19</a:t>
                      </a:r>
                      <a:endParaRPr lang="es-EC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dirty="0">
                          <a:effectLst/>
                        </a:rPr>
                        <a:t>                   4.770,00 </a:t>
                      </a:r>
                      <a:endParaRPr lang="es-EC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>
                          <a:effectLst/>
                        </a:rPr>
                        <a:t> 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876859624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>
                          <a:effectLst/>
                        </a:rPr>
                        <a:t>Adquisición de insumos de protección y bioseguridad funcionarios del GAD Parroquial de Fátima.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dirty="0">
                          <a:effectLst/>
                        </a:rPr>
                        <a:t>                   3.907,04 </a:t>
                      </a:r>
                      <a:endParaRPr lang="es-EC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>
                          <a:effectLst/>
                        </a:rPr>
                        <a:t> 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93940239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>
                          <a:effectLst/>
                        </a:rPr>
                        <a:t>Contratación de Personal de Apoyo Fumigaciones Marzo-Julio.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dirty="0">
                          <a:effectLst/>
                        </a:rPr>
                        <a:t>                   2.016,00 </a:t>
                      </a:r>
                      <a:endParaRPr lang="es-EC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 dirty="0">
                          <a:effectLst/>
                        </a:rPr>
                        <a:t> </a:t>
                      </a:r>
                      <a:endParaRPr lang="es-EC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159017514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 dirty="0">
                          <a:effectLst/>
                        </a:rPr>
                        <a:t>Contraparte IVA GAD Parroquial Fátima Convenio con el GAD Municipal </a:t>
                      </a:r>
                      <a:endParaRPr lang="es-EC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dirty="0">
                          <a:effectLst/>
                        </a:rPr>
                        <a:t>                   6.727,98 </a:t>
                      </a:r>
                      <a:endParaRPr lang="es-EC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 dirty="0">
                          <a:effectLst/>
                        </a:rPr>
                        <a:t> </a:t>
                      </a:r>
                      <a:endParaRPr lang="es-EC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532337721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>
                          <a:effectLst/>
                        </a:rPr>
                        <a:t>Contraparte IVA GADPPZ Insumos de bioseguridad productores</a:t>
                      </a:r>
                      <a:endParaRPr lang="es-EC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400" dirty="0">
                          <a:effectLst/>
                        </a:rPr>
                        <a:t>                      470,16 </a:t>
                      </a:r>
                      <a:endParaRPr lang="es-EC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600" dirty="0">
                          <a:effectLst/>
                        </a:rPr>
                        <a:t> </a:t>
                      </a:r>
                      <a:endParaRPr lang="es-EC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200662007"/>
                  </a:ext>
                </a:extLst>
              </a:tr>
            </a:tbl>
          </a:graphicData>
        </a:graphic>
      </p:graphicFrame>
      <p:pic>
        <p:nvPicPr>
          <p:cNvPr id="9" name="Imagen 8">
            <a:extLst>
              <a:ext uri="{FF2B5EF4-FFF2-40B4-BE49-F238E27FC236}">
                <a16:creationId xmlns:a16="http://schemas.microsoft.com/office/drawing/2014/main" id="{386D5260-8CF3-4657-945C-A47D6CFDE0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9529" y="0"/>
            <a:ext cx="1942471" cy="12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96502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6AE8A5F5-C5ED-4A5E-840F-73693B38134B}"/>
              </a:ext>
            </a:extLst>
          </p:cNvPr>
          <p:cNvSpPr/>
          <p:nvPr/>
        </p:nvSpPr>
        <p:spPr>
          <a:xfrm>
            <a:off x="260059" y="1184432"/>
            <a:ext cx="11450972" cy="230832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relaxedInset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C" sz="7200" b="1" dirty="0">
                <a:ln/>
                <a:solidFill>
                  <a:schemeClr val="accent3"/>
                </a:solidFill>
              </a:rPr>
              <a:t>RENDICIÓN DE CUENTAS  </a:t>
            </a:r>
          </a:p>
          <a:p>
            <a:pPr algn="ctr"/>
            <a:r>
              <a:rPr lang="es-EC" sz="7200" b="1" dirty="0">
                <a:ln/>
                <a:solidFill>
                  <a:schemeClr val="accent3"/>
                </a:solidFill>
              </a:rPr>
              <a:t>2020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B2572E7-D8BA-4E9D-ADFB-5E5717362E12}"/>
              </a:ext>
            </a:extLst>
          </p:cNvPr>
          <p:cNvSpPr txBox="1"/>
          <p:nvPr/>
        </p:nvSpPr>
        <p:spPr>
          <a:xfrm>
            <a:off x="845394" y="391691"/>
            <a:ext cx="69125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30295">
              <a:lnSpc>
                <a:spcPct val="100000"/>
              </a:lnSpc>
              <a:spcBef>
                <a:spcPts val="2560"/>
              </a:spcBef>
            </a:pPr>
            <a:r>
              <a:rPr lang="es-EC" b="1" i="1" spc="114" dirty="0">
                <a:solidFill>
                  <a:schemeClr val="accent1"/>
                </a:solidFill>
                <a:latin typeface="Arial Narrow" panose="020B0606020202030204" pitchFamily="34" charset="0"/>
                <a:cs typeface="Arial"/>
              </a:rPr>
              <a:t>“El </a:t>
            </a:r>
            <a:r>
              <a:rPr lang="es-EC" b="1" i="1" spc="195" dirty="0">
                <a:solidFill>
                  <a:schemeClr val="accent1"/>
                </a:solidFill>
                <a:latin typeface="Arial Narrow" panose="020B0606020202030204" pitchFamily="34" charset="0"/>
                <a:cs typeface="Arial"/>
              </a:rPr>
              <a:t>Derechos de todos”</a:t>
            </a:r>
            <a:endParaRPr lang="es-EC" b="1" dirty="0">
              <a:solidFill>
                <a:schemeClr val="accent1"/>
              </a:solidFill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6148" name="Picture 4" descr="https://scontent.fuio1-1.fna.fbcdn.net/v/t1.0-9/60758431_2410120735900983_7657630842830716928_o.jpg?_nc_cat=107&amp;_nc_sid=730e14&amp;_nc_eui2=AeH1qvgLLtMgK9yFyMhNng_hD0WB8z7sXcEPRYHzPuxdwZgReAzy_IxVoAJljGDruxyeUxEoX4-Hmb_Z6ka_r8Le&amp;_nc_ohc=3reMGEs9cIgAX-9VZ9C&amp;_nc_ht=scontent.fuio1-1.fna&amp;oh=30a81741ec7b7abf33eb2b0a08b673e9&amp;oe=5FB3BECC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54558" y="3192379"/>
            <a:ext cx="6684758" cy="36656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015045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5632</TotalTime>
  <Words>2593</Words>
  <Application>Microsoft Office PowerPoint</Application>
  <PresentationFormat>Panorámica</PresentationFormat>
  <Paragraphs>549</Paragraphs>
  <Slides>48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48</vt:i4>
      </vt:variant>
    </vt:vector>
  </HeadingPairs>
  <TitlesOfParts>
    <vt:vector size="63" baseType="lpstr">
      <vt:lpstr>Agency FB</vt:lpstr>
      <vt:lpstr>Aharoni</vt:lpstr>
      <vt:lpstr>ARIAL</vt:lpstr>
      <vt:lpstr>ARIAL</vt:lpstr>
      <vt:lpstr>Arial Narrow</vt:lpstr>
      <vt:lpstr>Baskerville Old Face</vt:lpstr>
      <vt:lpstr>Calibri</vt:lpstr>
      <vt:lpstr>Century</vt:lpstr>
      <vt:lpstr>Century Gothic</vt:lpstr>
      <vt:lpstr>Century Gothic (Cuerpo)</vt:lpstr>
      <vt:lpstr>Symbol</vt:lpstr>
      <vt:lpstr>Times New Roman</vt:lpstr>
      <vt:lpstr>Trebuchet MS</vt:lpstr>
      <vt:lpstr>Wingdings 3</vt:lpstr>
      <vt:lpstr>Faceta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CONVENIOS  INTERINSTITUCIONALES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DESIGNACIÓN DE RECURSOS PARA ENFRENTAR LA PANDEMIA POR COVID 19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PABLO</dc:creator>
  <cp:lastModifiedBy>Pablo Aguirre Flores</cp:lastModifiedBy>
  <cp:revision>201</cp:revision>
  <dcterms:created xsi:type="dcterms:W3CDTF">2020-09-17T16:01:46Z</dcterms:created>
  <dcterms:modified xsi:type="dcterms:W3CDTF">2021-08-23T23:31:29Z</dcterms:modified>
</cp:coreProperties>
</file>